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4" r:id="rId2"/>
    <p:sldId id="279" r:id="rId3"/>
    <p:sldId id="267" r:id="rId4"/>
    <p:sldId id="272" r:id="rId5"/>
    <p:sldId id="273" r:id="rId6"/>
    <p:sldId id="280" r:id="rId7"/>
    <p:sldId id="281" r:id="rId8"/>
    <p:sldId id="282" r:id="rId9"/>
    <p:sldId id="286"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YOOflCwquqVoL3IYYfILg==" hashData="5DGkZIbo/1v7MmTphS9siJHmrUS5GZG7HBNhT/9slpc7xZoAinScWGTei9iO//H9WkAbdXmtcKYARU5b+O6Nz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60"/>
  </p:normalViewPr>
  <p:slideViewPr>
    <p:cSldViewPr snapToGrid="0">
      <p:cViewPr varScale="1">
        <p:scale>
          <a:sx n="96" d="100"/>
          <a:sy n="96" d="100"/>
        </p:scale>
        <p:origin x="2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0926C-1E85-47FF-ACFD-28FE26583CAE}" type="datetimeFigureOut">
              <a:rPr lang="en-AU" smtClean="0"/>
              <a:t>23/10/2020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03198-311C-4740-B6CB-8F538570CC83}" type="slidenum">
              <a:rPr lang="en-AU" smtClean="0"/>
              <a:t>‹#›</a:t>
            </a:fld>
            <a:endParaRPr lang="en-AU"/>
          </a:p>
        </p:txBody>
      </p:sp>
    </p:spTree>
    <p:extLst>
      <p:ext uri="{BB962C8B-B14F-4D97-AF65-F5344CB8AC3E}">
        <p14:creationId xmlns:p14="http://schemas.microsoft.com/office/powerpoint/2010/main" val="149675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In this session, we look at aids &amp; appliances available to help manage residents’ urinary or faecal incontinence</a:t>
            </a:r>
          </a:p>
          <a:p>
            <a:pPr marL="180000" indent="-180000">
              <a:buFontTx/>
              <a:buNone/>
            </a:pPr>
            <a:r>
              <a:rPr lang="en-AU" sz="1200" kern="1200" dirty="0">
                <a:solidFill>
                  <a:schemeClr val="tx1"/>
                </a:solidFill>
                <a:latin typeface="+mn-lt"/>
                <a:ea typeface="+mn-ea"/>
                <a:cs typeface="+mn-cs"/>
              </a:rPr>
              <a:t>It’s designed to help you:</a:t>
            </a:r>
          </a:p>
          <a:p>
            <a:pPr marL="180000" indent="-180000">
              <a:buFont typeface="Arial"/>
              <a:buChar char="•"/>
            </a:pPr>
            <a:r>
              <a:rPr lang="en-AU" sz="1200" kern="1200" dirty="0">
                <a:solidFill>
                  <a:schemeClr val="tx1"/>
                </a:solidFill>
                <a:latin typeface="+mn-lt"/>
                <a:ea typeface="+mn-ea"/>
                <a:cs typeface="+mn-cs"/>
              </a:rPr>
              <a:t>identify different continence aids available,</a:t>
            </a:r>
          </a:p>
          <a:p>
            <a:pPr marL="180000" indent="-180000">
              <a:buFont typeface="Arial"/>
              <a:buChar char="•"/>
            </a:pPr>
            <a:r>
              <a:rPr lang="en-AU" sz="1200" kern="1200" dirty="0">
                <a:solidFill>
                  <a:schemeClr val="tx1"/>
                </a:solidFill>
                <a:latin typeface="+mn-lt"/>
                <a:ea typeface="+mn-ea"/>
                <a:cs typeface="+mn-cs"/>
              </a:rPr>
              <a:t>determine which best suits a resident’s need for social continence, comfort &amp; dignity</a:t>
            </a:r>
          </a:p>
          <a:p>
            <a:pPr marL="180000" indent="-180000">
              <a:buFont typeface="Arial"/>
              <a:buChar char="•"/>
            </a:pPr>
            <a:r>
              <a:rPr lang="en-AU" sz="1200" kern="1200" dirty="0">
                <a:solidFill>
                  <a:schemeClr val="tx1"/>
                </a:solidFill>
                <a:latin typeface="+mn-lt"/>
                <a:ea typeface="+mn-ea"/>
                <a:cs typeface="+mn-cs"/>
              </a:rPr>
              <a:t>and to know what to consider and assess in selecting an aid or appliance</a:t>
            </a:r>
            <a:r>
              <a:rPr lang="en-AU"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Use of a continence aid or appliance may be a short-term strategy or long-term measure, depending on the resident’s needs</a:t>
            </a:r>
          </a:p>
          <a:p>
            <a:pPr marL="180000" indent="-180000">
              <a:buFont typeface="Arial"/>
              <a:buChar char="•"/>
            </a:pPr>
            <a:r>
              <a:rPr lang="en-AU" sz="1200" kern="1200" dirty="0">
                <a:solidFill>
                  <a:schemeClr val="tx1"/>
                </a:solidFill>
                <a:latin typeface="+mn-lt"/>
                <a:ea typeface="+mn-ea"/>
                <a:cs typeface="+mn-cs"/>
              </a:rPr>
              <a:t>Before selecting a continence aid or appliance, a thorough continence assessment should be done of the resident</a:t>
            </a:r>
          </a:p>
          <a:p>
            <a:pPr marL="180000" indent="-180000">
              <a:buFont typeface="Arial"/>
              <a:buChar char="•"/>
            </a:pPr>
            <a:r>
              <a:rPr lang="en-AU" sz="1200" kern="1200" dirty="0">
                <a:solidFill>
                  <a:schemeClr val="tx1"/>
                </a:solidFill>
                <a:latin typeface="+mn-lt"/>
                <a:ea typeface="+mn-ea"/>
                <a:cs typeface="+mn-cs"/>
              </a:rPr>
              <a:t>Consider their type of incontinence and amount of urine loss</a:t>
            </a:r>
          </a:p>
          <a:p>
            <a:pPr marL="180000" indent="-180000">
              <a:buFont typeface="Arial"/>
              <a:buChar char="•"/>
            </a:pPr>
            <a:r>
              <a:rPr lang="en-AU" sz="1200" kern="1200" dirty="0">
                <a:solidFill>
                  <a:schemeClr val="tx1"/>
                </a:solidFill>
                <a:latin typeface="+mn-lt"/>
                <a:ea typeface="+mn-ea"/>
                <a:cs typeface="+mn-cs"/>
              </a:rPr>
              <a:t>Think about their independence level – physical ability, mobility, hand function. Do they require assistance with toileting, adjusting clothes and hygiene?</a:t>
            </a:r>
          </a:p>
          <a:p>
            <a:pPr marL="180000" indent="-180000">
              <a:buFont typeface="Arial"/>
              <a:buChar char="•"/>
            </a:pPr>
            <a:r>
              <a:rPr lang="en-AU" sz="1200" kern="1200" dirty="0">
                <a:solidFill>
                  <a:schemeClr val="tx1"/>
                </a:solidFill>
                <a:latin typeface="+mn-lt"/>
                <a:ea typeface="+mn-ea"/>
                <a:cs typeface="+mn-cs"/>
              </a:rPr>
              <a:t>What about their personal preference? Will they be comfortable and happy with the chosen aid?</a:t>
            </a:r>
            <a:r>
              <a:rPr lang="en-AU"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Any compliance aid should be able to contain the excretion, contain or disguise odour, be comfortable, easy to conceal under clothes, easy to use and manage and be easy to dispose of or clean</a:t>
            </a:r>
          </a:p>
          <a:p>
            <a:pPr marL="180000" indent="-180000">
              <a:buFont typeface="Arial"/>
              <a:buChar char="•"/>
            </a:pPr>
            <a:r>
              <a:rPr lang="en-AU" sz="1200" kern="1200" dirty="0">
                <a:solidFill>
                  <a:schemeClr val="tx1"/>
                </a:solidFill>
                <a:latin typeface="+mn-lt"/>
                <a:ea typeface="+mn-ea"/>
                <a:cs typeface="+mn-cs"/>
              </a:rPr>
              <a:t>Devices and equipment must be kept in safe and good working order. And be cleaned and disinfected according to the manufacturer’s instructions</a:t>
            </a:r>
            <a:r>
              <a:rPr lang="en-AU" dirty="0"/>
              <a:t>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80000" indent="-180000">
              <a:buFont typeface="Arial"/>
              <a:buChar char="•"/>
            </a:pPr>
            <a:r>
              <a:rPr lang="en-AU" sz="1200" kern="1200" dirty="0">
                <a:solidFill>
                  <a:schemeClr val="tx1"/>
                </a:solidFill>
                <a:latin typeface="+mn-lt"/>
                <a:ea typeface="+mn-ea"/>
                <a:cs typeface="+mn-cs"/>
              </a:rPr>
              <a:t>There are a variety of continence aids available including disposable absorbent products, bed protection, toilet chairs, bedpans and more. We’ll explore various options over the next few screens</a:t>
            </a:r>
          </a:p>
          <a:p>
            <a:pPr marL="180000" indent="-180000">
              <a:buFont typeface="Arial"/>
              <a:buChar char="•"/>
            </a:pPr>
            <a:r>
              <a:rPr lang="en-AU" sz="1200" kern="1200" dirty="0">
                <a:solidFill>
                  <a:schemeClr val="tx1"/>
                </a:solidFill>
                <a:latin typeface="+mn-lt"/>
                <a:ea typeface="+mn-ea"/>
                <a:cs typeface="+mn-cs"/>
              </a:rPr>
              <a:t>Disposable absorbent products can be in pad or pant style, all-in-one or 2 piece</a:t>
            </a:r>
          </a:p>
          <a:p>
            <a:pPr marL="180000" indent="-180000">
              <a:buFont typeface="Arial"/>
              <a:buChar char="•"/>
            </a:pPr>
            <a:r>
              <a:rPr lang="en-AU" sz="1200" kern="1200" dirty="0">
                <a:solidFill>
                  <a:schemeClr val="tx1"/>
                </a:solidFill>
                <a:latin typeface="+mn-lt"/>
                <a:ea typeface="+mn-ea"/>
                <a:cs typeface="+mn-cs"/>
              </a:rPr>
              <a:t>They offer varying levels of absorbency from light to heavy. Some are designed for urinary leakage, while others protect against urinary &amp; faecal incontinence.</a:t>
            </a:r>
          </a:p>
          <a:p>
            <a:pPr marL="180000" indent="-180000">
              <a:buFont typeface="Arial"/>
              <a:buChar char="•"/>
            </a:pPr>
            <a:r>
              <a:rPr lang="en-AU" sz="1200" kern="1200" dirty="0">
                <a:solidFill>
                  <a:schemeClr val="tx1"/>
                </a:solidFill>
                <a:latin typeface="+mn-lt"/>
                <a:ea typeface="+mn-ea"/>
                <a:cs typeface="+mn-cs"/>
              </a:rPr>
              <a:t>For light incontinence, pads are usually used with an adhesive backing strip that adheres to underwear</a:t>
            </a:r>
          </a:p>
          <a:p>
            <a:pPr marL="180000" indent="-180000">
              <a:buFont typeface="Arial"/>
              <a:buChar char="•"/>
            </a:pPr>
            <a:r>
              <a:rPr lang="en-AU" sz="1200" kern="1200" dirty="0">
                <a:solidFill>
                  <a:schemeClr val="tx1"/>
                </a:solidFill>
                <a:latin typeface="+mn-lt"/>
                <a:ea typeface="+mn-ea"/>
                <a:cs typeface="+mn-cs"/>
              </a:rPr>
              <a:t>For moderate incontinence, undergarments that hang from the hips may suit independent residents. Disposable underwear with elasticised gathers may suit residents who would not tolerate a pad.</a:t>
            </a:r>
          </a:p>
          <a:p>
            <a:pPr marL="180000" indent="-180000">
              <a:buFont typeface="Arial"/>
              <a:buChar char="•"/>
            </a:pPr>
            <a:r>
              <a:rPr lang="en-AU" sz="1200" kern="1200" dirty="0">
                <a:solidFill>
                  <a:schemeClr val="tx1"/>
                </a:solidFill>
                <a:latin typeface="+mn-lt"/>
                <a:ea typeface="+mn-ea"/>
                <a:cs typeface="+mn-cs"/>
              </a:rPr>
              <a:t>For heavier incontinence, consider anatomic shaped pads held in place by Depend® Stretch Pants or residents’ firm-fitting underwear.</a:t>
            </a:r>
          </a:p>
          <a:p>
            <a:pPr marL="180000" indent="-180000">
              <a:buFont typeface="Arial"/>
              <a:buChar char="•"/>
            </a:pPr>
            <a:r>
              <a:rPr lang="en-AU" sz="1200" kern="1200" dirty="0">
                <a:solidFill>
                  <a:schemeClr val="tx1"/>
                </a:solidFill>
                <a:latin typeface="+mn-lt"/>
                <a:ea typeface="+mn-ea"/>
                <a:cs typeface="+mn-cs"/>
              </a:rPr>
              <a:t>Options for heavy incontinence may include a brief or all-in-one designed to wrap around the body and seal with adhesive tabs. These hold a large amount of urine so are ideal for residents who can’t toilet themselves or do not wake for night toileting.</a:t>
            </a:r>
          </a:p>
          <a:p>
            <a:pPr marL="180000" indent="-180000">
              <a:buFont typeface="Arial"/>
              <a:buChar char="•"/>
            </a:pPr>
            <a:r>
              <a:rPr lang="en-AU" sz="1200" kern="1200" dirty="0">
                <a:solidFill>
                  <a:schemeClr val="tx1"/>
                </a:solidFill>
                <a:latin typeface="+mn-lt"/>
                <a:ea typeface="+mn-ea"/>
                <a:cs typeface="+mn-cs"/>
              </a:rPr>
              <a:t>For faecal incontinence, booster pads can be inserted into an absorbent product for extra protection.</a:t>
            </a:r>
          </a:p>
          <a:p>
            <a:pPr marL="180000" indent="-180000">
              <a:buFont typeface="Arial"/>
              <a:buChar char="•"/>
            </a:pPr>
            <a:r>
              <a:rPr lang="en-AU" sz="1200" kern="1200" dirty="0">
                <a:solidFill>
                  <a:schemeClr val="tx1"/>
                </a:solidFill>
                <a:latin typeface="+mn-lt"/>
                <a:ea typeface="+mn-ea"/>
                <a:cs typeface="+mn-cs"/>
              </a:rPr>
              <a:t>Kimberly-Clark’s Poise and Depend ranges offer a variety of disposable protection options. </a:t>
            </a:r>
          </a:p>
        </p:txBody>
      </p:sp>
      <p:sp>
        <p:nvSpPr>
          <p:cNvPr id="4" name="Slide Number Placeholder 3"/>
          <p:cNvSpPr>
            <a:spLocks noGrp="1"/>
          </p:cNvSpPr>
          <p:nvPr>
            <p:ph type="sldNum" sz="quarter" idx="10"/>
          </p:nvPr>
        </p:nvSpPr>
        <p:spPr/>
        <p:txBody>
          <a:bodyPr/>
          <a:lstStyle/>
          <a:p>
            <a:fld id="{247B1C89-5AA8-F54D-8457-40DFA069D56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180000">
              <a:buFont typeface="Arial"/>
              <a:buChar char="•"/>
            </a:pPr>
            <a:r>
              <a:rPr lang="en-AU" sz="1200" kern="1200" dirty="0">
                <a:solidFill>
                  <a:schemeClr val="tx1"/>
                </a:solidFill>
                <a:latin typeface="+mn-lt"/>
                <a:ea typeface="+mn-ea"/>
                <a:cs typeface="+mn-cs"/>
              </a:rPr>
              <a:t>Bed protection may include mattress covers, disposable </a:t>
            </a:r>
            <a:r>
              <a:rPr lang="en-AU" sz="1200" kern="1200" dirty="0" err="1">
                <a:solidFill>
                  <a:schemeClr val="tx1"/>
                </a:solidFill>
                <a:latin typeface="+mn-lt"/>
                <a:ea typeface="+mn-ea"/>
                <a:cs typeface="+mn-cs"/>
              </a:rPr>
              <a:t>underpads</a:t>
            </a:r>
            <a:r>
              <a:rPr lang="en-AU" sz="1200" kern="1200" dirty="0">
                <a:solidFill>
                  <a:schemeClr val="tx1"/>
                </a:solidFill>
                <a:latin typeface="+mn-lt"/>
                <a:ea typeface="+mn-ea"/>
                <a:cs typeface="+mn-cs"/>
              </a:rPr>
              <a:t>, drawsheets and reusable bed pads</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This helps protect the mattress and saves on clean up time</a:t>
            </a:r>
            <a:endParaRPr lang="en-US" sz="1200" kern="1200" dirty="0">
              <a:solidFill>
                <a:schemeClr val="tx1"/>
              </a:solidFill>
              <a:latin typeface="+mn-lt"/>
              <a:ea typeface="+mn-ea"/>
              <a:cs typeface="+mn-cs"/>
            </a:endParaRPr>
          </a:p>
          <a:p>
            <a:pPr indent="-180000">
              <a:buFont typeface="Arial"/>
              <a:buChar char="•"/>
            </a:pPr>
            <a:r>
              <a:rPr lang="en-AU" sz="1200" kern="1200" dirty="0">
                <a:solidFill>
                  <a:schemeClr val="tx1"/>
                </a:solidFill>
                <a:latin typeface="+mn-lt"/>
                <a:ea typeface="+mn-ea"/>
                <a:cs typeface="+mn-cs"/>
              </a:rPr>
              <a:t>Pictured here are Kimberly-Clark’s disposable Bed Protector and also </a:t>
            </a:r>
            <a:r>
              <a:rPr lang="en-AU" sz="1200" kern="1200" dirty="0" err="1">
                <a:solidFill>
                  <a:schemeClr val="tx1"/>
                </a:solidFill>
                <a:latin typeface="+mn-lt"/>
                <a:ea typeface="+mn-ea"/>
                <a:cs typeface="+mn-cs"/>
              </a:rPr>
              <a:t>Underpads</a:t>
            </a:r>
            <a:r>
              <a:rPr lang="en-AU" sz="1200" kern="1200" dirty="0">
                <a:solidFill>
                  <a:schemeClr val="tx1"/>
                </a:solidFill>
                <a:latin typeface="+mn-lt"/>
                <a:ea typeface="+mn-ea"/>
                <a:cs typeface="+mn-cs"/>
              </a:rPr>
              <a:t>, which offer protection for a variety of surfaces including chairs.</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Let’s look at some more continence aid options: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It’s important to clean urine or faeces from residents’ skin to prevent skin problems. Wipes should be free of alcohol and soap so they’re gentle on sensitive skin to avoid skin irritation.</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Reusable products may include waterproof pants with reusable or disposable pad inserts, all-in-one or 2 piece systems, and retaining garments for pads. Reusable products are only appropriate for urinary incontinence.</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Commodes or toilet chairs can make toileting easier.</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Urinals may be used for men or women. External collection devices for men include dribble pouches, penile sheaths and body-worn appliances</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Some types of clothing are more appropriate for elderly people with continence challenges: elastic waistlines and Velcro are easier to manipulate than zips and buttons. Full skirts rather than tight-fitting and nightshirts rather than pyjamas are both easier to manipulate and also make wearing product more discreet.</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Catheters may be indwelling or intermittent.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Modifying a resident’s environment may help them get to and use the toilet more easily and effectively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Things like hand rails and / or raising the toilet seat or using an over-toilet frame can make getting on and off the toilet easier and provide stability</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It’s important to have in place appropriate toilet arrangements – that the toilet is private and clean, there’s a call bell and that toilet paper is within easy reach. Another consideration could be providing a hook or shelf for people to stow their personal items while using the toilet</a:t>
            </a:r>
            <a:endParaRPr lang="en-US" sz="1200" kern="1200" dirty="0">
              <a:solidFill>
                <a:schemeClr val="tx1"/>
              </a:solidFill>
              <a:latin typeface="+mn-lt"/>
              <a:ea typeface="+mn-ea"/>
              <a:cs typeface="+mn-cs"/>
            </a:endParaRPr>
          </a:p>
          <a:p>
            <a:pPr marL="180000" indent="-180000">
              <a:buFont typeface="Arial"/>
              <a:buChar char="•"/>
            </a:pPr>
            <a:r>
              <a:rPr lang="en-AU" sz="1200" kern="1200" dirty="0">
                <a:solidFill>
                  <a:schemeClr val="tx1"/>
                </a:solidFill>
                <a:latin typeface="+mn-lt"/>
                <a:ea typeface="+mn-ea"/>
                <a:cs typeface="+mn-cs"/>
              </a:rPr>
              <a:t>Visual aids include having adequate lighting and also possibly having signage, especially helpful for residents who may get confused or have memory problems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7B1C89-5AA8-F54D-8457-40DFA069D56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000" indent="-180000">
              <a:buFont typeface="Arial"/>
              <a:buChar char="•"/>
            </a:pPr>
            <a:r>
              <a:rPr lang="en-AU" sz="1200" kern="1200" dirty="0">
                <a:solidFill>
                  <a:schemeClr val="tx1"/>
                </a:solidFill>
                <a:latin typeface="+mn-lt"/>
                <a:ea typeface="+mn-ea"/>
                <a:cs typeface="+mn-cs"/>
              </a:rPr>
              <a:t>Residents with continence challenges require an individualised management plan to help them</a:t>
            </a:r>
          </a:p>
          <a:p>
            <a:pPr marL="180000" indent="-180000">
              <a:buFont typeface="Arial"/>
              <a:buChar char="•"/>
            </a:pPr>
            <a:r>
              <a:rPr lang="en-AU" sz="1200" kern="1200" dirty="0">
                <a:solidFill>
                  <a:schemeClr val="tx1"/>
                </a:solidFill>
                <a:latin typeface="+mn-lt"/>
                <a:ea typeface="+mn-ea"/>
                <a:cs typeface="+mn-cs"/>
              </a:rPr>
              <a:t>When choosing a continence aid for a resident remember to consider their type of incontinence, amount of loss, their independence level and their personal preferences</a:t>
            </a:r>
          </a:p>
          <a:p>
            <a:pPr marL="180000" indent="-180000">
              <a:buFont typeface="Arial"/>
              <a:buChar char="•"/>
            </a:pPr>
            <a:r>
              <a:rPr lang="en-AU" sz="1200" kern="1200" dirty="0">
                <a:solidFill>
                  <a:schemeClr val="tx1"/>
                </a:solidFill>
                <a:latin typeface="+mn-lt"/>
                <a:ea typeface="+mn-ea"/>
                <a:cs typeface="+mn-cs"/>
              </a:rPr>
              <a:t>The aid should contain the excretion and odour, be comfortable and easy to conceal under clothes, and easy to use and manage</a:t>
            </a:r>
          </a:p>
          <a:p>
            <a:pPr marL="180000" indent="-180000">
              <a:buFont typeface="Arial"/>
              <a:buChar char="•"/>
            </a:pPr>
            <a:r>
              <a:rPr lang="en-AU" sz="1200" kern="1200" dirty="0">
                <a:solidFill>
                  <a:schemeClr val="tx1"/>
                </a:solidFill>
                <a:latin typeface="+mn-lt"/>
                <a:ea typeface="+mn-ea"/>
                <a:cs typeface="+mn-cs"/>
              </a:rPr>
              <a:t>Aids may include disposable absorbent products and wipes, bed protection, re-usable products, commodes, urinals and bedpans, catheters – and remember some types of clothing are more appropriate</a:t>
            </a:r>
          </a:p>
          <a:p>
            <a:pPr marL="180000" indent="-180000">
              <a:buFont typeface="Arial"/>
              <a:buChar char="•"/>
            </a:pPr>
            <a:r>
              <a:rPr lang="en-AU" sz="1200" kern="1200" dirty="0">
                <a:solidFill>
                  <a:schemeClr val="tx1"/>
                </a:solidFill>
                <a:latin typeface="+mn-lt"/>
                <a:ea typeface="+mn-ea"/>
                <a:cs typeface="+mn-cs"/>
              </a:rPr>
              <a:t>Adjusting the environment can make toileting easier and more effective</a:t>
            </a:r>
          </a:p>
        </p:txBody>
      </p:sp>
      <p:sp>
        <p:nvSpPr>
          <p:cNvPr id="4" name="Slide Number Placeholder 3"/>
          <p:cNvSpPr>
            <a:spLocks noGrp="1"/>
          </p:cNvSpPr>
          <p:nvPr>
            <p:ph type="sldNum" sz="quarter" idx="10"/>
          </p:nvPr>
        </p:nvSpPr>
        <p:spPr/>
        <p:txBody>
          <a:bodyPr/>
          <a:lstStyle/>
          <a:p>
            <a:fld id="{247B1C89-5AA8-F54D-8457-40DFA069D5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372ACBD-8321-F347-A0B6-D61F088002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F119C3-11A6-4248-A9F3-CDCCA1CB82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832F9BB-5495-1F47-81C6-B5A2DC17E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EC6261-72EF-BD48-A441-A122FB966D01}"/>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8BEF7199-C31C-F443-B271-35B76F93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2159F0-B370-B44F-A02A-5B0977E47975}"/>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38585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7B7D-7788-FB41-AA83-26C9C980FBE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471C75B-8B3D-F64D-BFC7-0523BF955B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601C2D-9B74-3048-A41F-E341ED5CCA94}"/>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C94DFED-D5C8-2E4C-B72E-26907F734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E2B9A-00DD-294C-A9DB-548E06497F79}"/>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3615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08678-B146-B046-B4A2-C1F11A4926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E9D856-4F84-E846-9B75-1CA2636BCB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EB8A33-2CC8-2B4F-AE79-696CB86E523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5A87F502-4592-5740-A069-17B8FC510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E2455-238E-3C4F-A853-32B13BE50BC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03849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E06B4C4E-9B75-3848-98A7-CA48E5E50A96}"/>
              </a:ext>
            </a:extLst>
          </p:cNvPr>
          <p:cNvPicPr>
            <a:picLocks noChangeAspect="1"/>
          </p:cNvPicPr>
          <p:nvPr userDrawn="1"/>
        </p:nvPicPr>
        <p:blipFill>
          <a:blip r:embed="rId2"/>
          <a:stretch>
            <a:fillRect/>
          </a:stretch>
        </p:blipFill>
        <p:spPr>
          <a:xfrm>
            <a:off x="10195" y="0"/>
            <a:ext cx="12181805" cy="6858000"/>
          </a:xfrm>
          <a:prstGeom prst="rect">
            <a:avLst/>
          </a:prstGeom>
        </p:spPr>
      </p:pic>
      <p:sp>
        <p:nvSpPr>
          <p:cNvPr id="2" name="Title 1">
            <a:extLst>
              <a:ext uri="{FF2B5EF4-FFF2-40B4-BE49-F238E27FC236}">
                <a16:creationId xmlns:a16="http://schemas.microsoft.com/office/drawing/2014/main" id="{146FD25A-9623-A14D-AA86-24CD28C4351E}"/>
              </a:ext>
            </a:extLst>
          </p:cNvPr>
          <p:cNvSpPr>
            <a:spLocks noGrp="1"/>
          </p:cNvSpPr>
          <p:nvPr>
            <p:ph type="title"/>
          </p:nvPr>
        </p:nvSpPr>
        <p:spPr>
          <a:xfrm>
            <a:off x="10195" y="384313"/>
            <a:ext cx="5847266" cy="760275"/>
          </a:xfrm>
        </p:spPr>
        <p:txBody>
          <a:bodyPr/>
          <a:lstStyle>
            <a:lvl1pPr>
              <a:defRPr sz="36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949E967-4D70-6740-AAEF-FEDB3FC8D2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85760F-3E00-A84A-A9D1-E40A4E5E798C}"/>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36A6C37-760D-A347-B760-E58D3DF2A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C6B80-6417-D648-8467-571C5FF1AA9A}"/>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50536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AABD4-244B-534B-9726-707BB9ABCD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0B5C03-D794-B540-85B4-2AF0C2EB7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2BDE5B-5725-304D-BE59-3E17CBFF12CF}"/>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1B2D53A8-8F51-014B-9F00-F14FC89B6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F8C78-9F61-C941-A36C-FFDB2E20C893}"/>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06808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4B99-3B92-0C4F-84F1-C81A1ADDAE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3AA239-4A5A-7443-9B19-FC1CC50C966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E1C326-E1AF-B542-A352-5D219EF821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A4E8ADF-C62B-2940-A7DF-A9B8286D375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F2B11046-9652-2E4E-A6C1-18C956509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06C70-F38D-8D45-9B1C-A76FE82C0CA0}"/>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92130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8E01-88B4-3A4B-8917-97F8E4180B5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C9EB11-6AD4-C145-BEF0-6426FF7A7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69CE005-62BB-304A-8321-CF3239C66F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7CCB50-ED7E-6E49-A10D-C07F1D195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E3AD1E-823E-314A-B347-1AFC4F301B0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D199AD-DC4C-1E42-B6E7-0001BDD3BAF3}"/>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8" name="Footer Placeholder 7">
            <a:extLst>
              <a:ext uri="{FF2B5EF4-FFF2-40B4-BE49-F238E27FC236}">
                <a16:creationId xmlns:a16="http://schemas.microsoft.com/office/drawing/2014/main" id="{BFDAD87E-FC10-C548-8949-7BEFB3DDC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573E0-B9CD-8344-B432-F3E59BC66D3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53915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947A-7ED8-3041-AF64-CBD262C3FED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DB1D91-C701-0547-9CBF-DDED13369DF2}"/>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4" name="Footer Placeholder 3">
            <a:extLst>
              <a:ext uri="{FF2B5EF4-FFF2-40B4-BE49-F238E27FC236}">
                <a16:creationId xmlns:a16="http://schemas.microsoft.com/office/drawing/2014/main" id="{2AEB2F53-3F5E-8E49-958B-224FD383FD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8956D2-D122-0D42-A910-490F981ADFC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369301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F7D83-D53A-6C44-BD17-B15597BA0025}"/>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3" name="Footer Placeholder 2">
            <a:extLst>
              <a:ext uri="{FF2B5EF4-FFF2-40B4-BE49-F238E27FC236}">
                <a16:creationId xmlns:a16="http://schemas.microsoft.com/office/drawing/2014/main" id="{C1D63BEA-E871-864D-9D35-2C2E45A997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5A117-B814-8340-B48A-D1AB67F065F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68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6D6-4CB4-1F40-ABE8-28D1A4F0DE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A8AA26F-5958-6041-B347-3D7570FE4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7C1D791-0E96-9844-BD7A-B8FB8B6DA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FF725-E07B-504B-AF53-C37723CD25D6}"/>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9A438BCC-8079-F34E-8947-0C16F97F4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A8C1C-ED98-F948-BA2E-90A877E6FBD7}"/>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412744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9D1B-F50B-274F-902E-B652A12C62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F32DD29-72BC-A84E-B365-EF6D6DA64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81E4D0-6FEB-CF4E-B05B-F82CEE14A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2A07F5-A2FD-DF42-A4AD-7034C9770159}"/>
              </a:ext>
            </a:extLst>
          </p:cNvPr>
          <p:cNvSpPr>
            <a:spLocks noGrp="1"/>
          </p:cNvSpPr>
          <p:nvPr>
            <p:ph type="dt" sz="half" idx="10"/>
          </p:nvPr>
        </p:nvSpPr>
        <p:spPr/>
        <p:txBody>
          <a:bodyPr/>
          <a:lstStyle/>
          <a:p>
            <a:fld id="{E9AD5DB0-7323-F840-B9DC-368BD4B2885F}" type="datetimeFigureOut">
              <a:rPr lang="en-US" smtClean="0"/>
              <a:t>23-Oct-20</a:t>
            </a:fld>
            <a:endParaRPr lang="en-US"/>
          </a:p>
        </p:txBody>
      </p:sp>
      <p:sp>
        <p:nvSpPr>
          <p:cNvPr id="6" name="Footer Placeholder 5">
            <a:extLst>
              <a:ext uri="{FF2B5EF4-FFF2-40B4-BE49-F238E27FC236}">
                <a16:creationId xmlns:a16="http://schemas.microsoft.com/office/drawing/2014/main" id="{60205333-0DFE-394B-812C-7706E36A2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69C35-08B4-6249-B911-FAAC64BA15B2}"/>
              </a:ext>
            </a:extLst>
          </p:cNvPr>
          <p:cNvSpPr>
            <a:spLocks noGrp="1"/>
          </p:cNvSpPr>
          <p:nvPr>
            <p:ph type="sldNum" sz="quarter" idx="12"/>
          </p:nvPr>
        </p:nvSpPr>
        <p:spPr/>
        <p:txBody>
          <a:bodyPr/>
          <a:lstStyle/>
          <a:p>
            <a:fld id="{F21EDD07-6AF9-0D48-87B4-2D1B24E8AFF9}" type="slidenum">
              <a:rPr lang="en-US" smtClean="0"/>
              <a:t>‹#›</a:t>
            </a:fld>
            <a:endParaRPr lang="en-US"/>
          </a:p>
        </p:txBody>
      </p:sp>
    </p:spTree>
    <p:extLst>
      <p:ext uri="{BB962C8B-B14F-4D97-AF65-F5344CB8AC3E}">
        <p14:creationId xmlns:p14="http://schemas.microsoft.com/office/powerpoint/2010/main" val="173380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3FDC4C49-993A-0A4C-8C98-C481F3BC482D}"/>
              </a:ext>
            </a:extLst>
          </p:cNvPr>
          <p:cNvPicPr>
            <a:picLocks noChangeAspect="1"/>
          </p:cNvPicPr>
          <p:nvPr userDrawn="1"/>
        </p:nvPicPr>
        <p:blipFill>
          <a:blip r:embed="rId13"/>
          <a:stretch>
            <a:fillRect/>
          </a:stretch>
        </p:blipFill>
        <p:spPr>
          <a:xfrm>
            <a:off x="10195" y="0"/>
            <a:ext cx="12181805" cy="6858000"/>
          </a:xfrm>
          <a:prstGeom prst="rect">
            <a:avLst/>
          </a:prstGeom>
        </p:spPr>
      </p:pic>
      <p:sp>
        <p:nvSpPr>
          <p:cNvPr id="2" name="Title Placeholder 1">
            <a:extLst>
              <a:ext uri="{FF2B5EF4-FFF2-40B4-BE49-F238E27FC236}">
                <a16:creationId xmlns:a16="http://schemas.microsoft.com/office/drawing/2014/main" id="{22B14D07-5631-6F47-9957-16F318FB00B6}"/>
              </a:ext>
            </a:extLst>
          </p:cNvPr>
          <p:cNvSpPr>
            <a:spLocks noGrp="1"/>
          </p:cNvSpPr>
          <p:nvPr>
            <p:ph type="title"/>
          </p:nvPr>
        </p:nvSpPr>
        <p:spPr>
          <a:xfrm>
            <a:off x="10195" y="357809"/>
            <a:ext cx="7517040" cy="98066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A9CEC24-8898-2D49-ACF3-D1AF25BA8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57C68D-A75D-1A48-BFC1-913048E6A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D5DB0-7323-F840-B9DC-368BD4B2885F}" type="datetimeFigureOut">
              <a:rPr lang="en-US" smtClean="0"/>
              <a:t>23-Oct-20</a:t>
            </a:fld>
            <a:endParaRPr lang="en-US"/>
          </a:p>
        </p:txBody>
      </p:sp>
      <p:sp>
        <p:nvSpPr>
          <p:cNvPr id="5" name="Footer Placeholder 4">
            <a:extLst>
              <a:ext uri="{FF2B5EF4-FFF2-40B4-BE49-F238E27FC236}">
                <a16:creationId xmlns:a16="http://schemas.microsoft.com/office/drawing/2014/main" id="{3D1C0FFB-F448-C340-96B2-88B851DB41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CEB72E-E4C1-3C4B-9A7D-7C6E73C750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DD07-6AF9-0D48-87B4-2D1B24E8AFF9}" type="slidenum">
              <a:rPr lang="en-US" smtClean="0"/>
              <a:t>‹#›</a:t>
            </a:fld>
            <a:endParaRPr lang="en-US"/>
          </a:p>
        </p:txBody>
      </p:sp>
    </p:spTree>
    <p:extLst>
      <p:ext uri="{BB962C8B-B14F-4D97-AF65-F5344CB8AC3E}">
        <p14:creationId xmlns:p14="http://schemas.microsoft.com/office/powerpoint/2010/main" val="2690858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ctrTitle"/>
          </p:nvPr>
        </p:nvSpPr>
        <p:spPr>
          <a:xfrm>
            <a:off x="2209800" y="2130425"/>
            <a:ext cx="7772400" cy="1899708"/>
          </a:xfrm>
        </p:spPr>
        <p:txBody>
          <a:bodyPr/>
          <a:lstStyle/>
          <a:p>
            <a:r>
              <a:rPr lang="en-US" dirty="0">
                <a:latin typeface="Calibri" panose="020F0502020204030204" pitchFamily="34" charset="0"/>
                <a:cs typeface="Calibri" panose="020F0502020204030204" pitchFamily="34" charset="0"/>
              </a:rPr>
              <a:t>Module 9</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Continence Aids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2AEA8E-5569-4E59-80B2-54037710E0EE}"/>
              </a:ext>
            </a:extLst>
          </p:cNvPr>
          <p:cNvSpPr txBox="1"/>
          <p:nvPr/>
        </p:nvSpPr>
        <p:spPr>
          <a:xfrm>
            <a:off x="185059" y="1828799"/>
            <a:ext cx="10339250" cy="400110"/>
          </a:xfrm>
          <a:prstGeom prst="rect">
            <a:avLst/>
          </a:prstGeom>
          <a:noFill/>
        </p:spPr>
        <p:txBody>
          <a:bodyPr wrap="square" rtlCol="0">
            <a:spAutoFit/>
          </a:bodyPr>
          <a:lstStyle/>
          <a:p>
            <a:endParaRPr lang="en-AU" sz="2000" dirty="0"/>
          </a:p>
        </p:txBody>
      </p:sp>
      <p:sp>
        <p:nvSpPr>
          <p:cNvPr id="6" name="TextBox 5">
            <a:extLst>
              <a:ext uri="{FF2B5EF4-FFF2-40B4-BE49-F238E27FC236}">
                <a16:creationId xmlns:a16="http://schemas.microsoft.com/office/drawing/2014/main" id="{A7151600-DFEB-4DC8-B492-173DE829FBA9}"/>
              </a:ext>
            </a:extLst>
          </p:cNvPr>
          <p:cNvSpPr txBox="1"/>
          <p:nvPr/>
        </p:nvSpPr>
        <p:spPr>
          <a:xfrm>
            <a:off x="76202" y="623333"/>
            <a:ext cx="10339250" cy="461665"/>
          </a:xfrm>
          <a:prstGeom prst="rect">
            <a:avLst/>
          </a:prstGeom>
          <a:noFill/>
        </p:spPr>
        <p:txBody>
          <a:bodyPr wrap="square" rtlCol="0">
            <a:spAutoFit/>
          </a:bodyPr>
          <a:lstStyle/>
          <a:p>
            <a:r>
              <a:rPr lang="en-AU" sz="2400" dirty="0">
                <a:solidFill>
                  <a:schemeClr val="accent6">
                    <a:lumMod val="75000"/>
                  </a:schemeClr>
                </a:solidFill>
              </a:rPr>
              <a:t>This certifies that</a:t>
            </a:r>
          </a:p>
        </p:txBody>
      </p:sp>
      <p:sp>
        <p:nvSpPr>
          <p:cNvPr id="7" name="Line 4">
            <a:extLst>
              <a:ext uri="{FF2B5EF4-FFF2-40B4-BE49-F238E27FC236}">
                <a16:creationId xmlns:a16="http://schemas.microsoft.com/office/drawing/2014/main" id="{BA00EB08-09B4-4E80-BF22-1A7B03376489}"/>
              </a:ext>
            </a:extLst>
          </p:cNvPr>
          <p:cNvSpPr>
            <a:spLocks noChangeShapeType="1"/>
          </p:cNvSpPr>
          <p:nvPr/>
        </p:nvSpPr>
        <p:spPr bwMode="auto">
          <a:xfrm>
            <a:off x="350838" y="2600340"/>
            <a:ext cx="499268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 name="Rectangle 1">
            <a:extLst>
              <a:ext uri="{FF2B5EF4-FFF2-40B4-BE49-F238E27FC236}">
                <a16:creationId xmlns:a16="http://schemas.microsoft.com/office/drawing/2014/main" id="{B839826D-3C1F-4FFE-B513-CE57822B7BD7}"/>
              </a:ext>
            </a:extLst>
          </p:cNvPr>
          <p:cNvSpPr/>
          <p:nvPr/>
        </p:nvSpPr>
        <p:spPr>
          <a:xfrm>
            <a:off x="263725" y="3275112"/>
            <a:ext cx="4992687" cy="369332"/>
          </a:xfrm>
          <a:prstGeom prst="rect">
            <a:avLst/>
          </a:prstGeom>
        </p:spPr>
        <p:txBody>
          <a:bodyPr wrap="square">
            <a:spAutoFit/>
          </a:bodyPr>
          <a:lstStyle/>
          <a:p>
            <a:pPr>
              <a:spcBef>
                <a:spcPct val="20000"/>
              </a:spcBef>
            </a:pPr>
            <a:r>
              <a:rPr lang="en-AU" dirty="0"/>
              <a:t>has attended the continence management session</a:t>
            </a:r>
          </a:p>
        </p:txBody>
      </p:sp>
      <p:sp>
        <p:nvSpPr>
          <p:cNvPr id="8" name="Text Box 16">
            <a:extLst>
              <a:ext uri="{FF2B5EF4-FFF2-40B4-BE49-F238E27FC236}">
                <a16:creationId xmlns:a16="http://schemas.microsoft.com/office/drawing/2014/main" id="{A7BE8A2E-052A-4E16-9F17-C303D717BFC4}"/>
              </a:ext>
            </a:extLst>
          </p:cNvPr>
          <p:cNvSpPr txBox="1">
            <a:spLocks noChangeArrowheads="1"/>
          </p:cNvSpPr>
          <p:nvPr/>
        </p:nvSpPr>
        <p:spPr bwMode="auto">
          <a:xfrm>
            <a:off x="269126" y="5365418"/>
            <a:ext cx="515611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AU" dirty="0"/>
              <a:t>Date of Completion</a:t>
            </a:r>
            <a:r>
              <a:rPr lang="en-AU" sz="1200" dirty="0"/>
              <a:t>_______________________________</a:t>
            </a:r>
          </a:p>
        </p:txBody>
      </p:sp>
      <p:sp>
        <p:nvSpPr>
          <p:cNvPr id="9" name="TextBox 8">
            <a:extLst>
              <a:ext uri="{FF2B5EF4-FFF2-40B4-BE49-F238E27FC236}">
                <a16:creationId xmlns:a16="http://schemas.microsoft.com/office/drawing/2014/main" id="{9A71D895-01F7-494D-A6BE-B914F5587AA1}"/>
              </a:ext>
            </a:extLst>
          </p:cNvPr>
          <p:cNvSpPr txBox="1"/>
          <p:nvPr/>
        </p:nvSpPr>
        <p:spPr>
          <a:xfrm>
            <a:off x="185059" y="2228909"/>
            <a:ext cx="996469" cy="369332"/>
          </a:xfrm>
          <a:prstGeom prst="rect">
            <a:avLst/>
          </a:prstGeom>
          <a:noFill/>
        </p:spPr>
        <p:txBody>
          <a:bodyPr wrap="square" rtlCol="0">
            <a:spAutoFit/>
          </a:bodyPr>
          <a:lstStyle/>
          <a:p>
            <a:r>
              <a:rPr lang="en-AU" dirty="0"/>
              <a:t>  Name:</a:t>
            </a:r>
          </a:p>
        </p:txBody>
      </p:sp>
      <p:sp>
        <p:nvSpPr>
          <p:cNvPr id="3" name="Rectangle 2">
            <a:extLst>
              <a:ext uri="{FF2B5EF4-FFF2-40B4-BE49-F238E27FC236}">
                <a16:creationId xmlns:a16="http://schemas.microsoft.com/office/drawing/2014/main" id="{58910F4D-0C80-4538-9E3C-757FC5F909EA}"/>
              </a:ext>
            </a:extLst>
          </p:cNvPr>
          <p:cNvSpPr/>
          <p:nvPr/>
        </p:nvSpPr>
        <p:spPr>
          <a:xfrm>
            <a:off x="263724" y="4221507"/>
            <a:ext cx="8222729" cy="523220"/>
          </a:xfrm>
          <a:prstGeom prst="rect">
            <a:avLst/>
          </a:prstGeom>
        </p:spPr>
        <p:txBody>
          <a:bodyPr wrap="square">
            <a:spAutoFit/>
          </a:bodyPr>
          <a:lstStyle/>
          <a:p>
            <a:pPr marL="1890000" indent="-2070000"/>
            <a:r>
              <a:rPr lang="en-AU" sz="2800" b="1" dirty="0">
                <a:solidFill>
                  <a:schemeClr val="accent6">
                    <a:lumMod val="75000"/>
                  </a:schemeClr>
                </a:solidFill>
              </a:rPr>
              <a:t>Module 9: Continence Aids, Appliances &amp; Products</a:t>
            </a:r>
          </a:p>
        </p:txBody>
      </p:sp>
    </p:spTree>
    <p:extLst>
      <p:ext uri="{BB962C8B-B14F-4D97-AF65-F5344CB8AC3E}">
        <p14:creationId xmlns:p14="http://schemas.microsoft.com/office/powerpoint/2010/main" val="220460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9"/>
          <p:cNvSpPr txBox="1">
            <a:spLocks/>
          </p:cNvSpPr>
          <p:nvPr/>
        </p:nvSpPr>
        <p:spPr>
          <a:xfrm>
            <a:off x="856311" y="1662125"/>
            <a:ext cx="4704214" cy="4416620"/>
          </a:xfrm>
          <a:prstGeom prst="rect">
            <a:avLst/>
          </a:prstGeom>
        </p:spPr>
        <p:txBody>
          <a:bodyPr vert="horz" lIns="0" tIns="45720" rIns="91440" bIns="0" rtlCol="0">
            <a:noAutofit/>
          </a:bodyPr>
          <a:lstStyle/>
          <a:p>
            <a:pPr>
              <a:spcAft>
                <a:spcPts val="1000"/>
              </a:spcAft>
            </a:pPr>
            <a:r>
              <a:rPr lang="en-AU" sz="2200" dirty="0"/>
              <a:t>Helps you:</a:t>
            </a:r>
          </a:p>
          <a:p>
            <a:pPr marL="324000" indent="-324000">
              <a:spcAft>
                <a:spcPts val="1000"/>
              </a:spcAft>
              <a:buFont typeface="Arial"/>
              <a:buChar char="•"/>
            </a:pPr>
            <a:r>
              <a:rPr lang="en-AU" sz="2200" dirty="0"/>
              <a:t>Identify different continence aids</a:t>
            </a:r>
          </a:p>
          <a:p>
            <a:pPr marL="324000" indent="-324000">
              <a:spcAft>
                <a:spcPts val="1000"/>
              </a:spcAft>
              <a:buFont typeface="Arial"/>
              <a:buChar char="•"/>
            </a:pPr>
            <a:r>
              <a:rPr lang="en-AU" sz="2200" dirty="0"/>
              <a:t>Determine which best suits a resident’s needs</a:t>
            </a:r>
          </a:p>
          <a:p>
            <a:pPr marL="648000" indent="-324000">
              <a:spcAft>
                <a:spcPts val="1000"/>
              </a:spcAft>
              <a:buFont typeface="Lucida Grande"/>
              <a:buChar char="-"/>
            </a:pPr>
            <a:r>
              <a:rPr lang="en-AU" sz="2200" dirty="0"/>
              <a:t>for social continence, comfort &amp; dignity</a:t>
            </a:r>
          </a:p>
          <a:p>
            <a:pPr marL="324000" indent="-324000">
              <a:spcAft>
                <a:spcPts val="1000"/>
              </a:spcAft>
              <a:buFont typeface="Arial"/>
              <a:buChar char="•"/>
            </a:pPr>
            <a:r>
              <a:rPr lang="en-AU" sz="2200" dirty="0"/>
              <a:t>Know what to consider &amp; assess  </a:t>
            </a:r>
          </a:p>
        </p:txBody>
      </p:sp>
      <p:sp>
        <p:nvSpPr>
          <p:cNvPr id="12" name="Title 28"/>
          <p:cNvSpPr txBox="1">
            <a:spLocks/>
          </p:cNvSpPr>
          <p:nvPr/>
        </p:nvSpPr>
        <p:spPr>
          <a:xfrm>
            <a:off x="624958" y="520415"/>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Module Profile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4"/>
          <p:cNvSpPr txBox="1">
            <a:spLocks/>
          </p:cNvSpPr>
          <p:nvPr/>
        </p:nvSpPr>
        <p:spPr>
          <a:xfrm>
            <a:off x="741132" y="1883252"/>
            <a:ext cx="5354868" cy="3245894"/>
          </a:xfrm>
          <a:prstGeom prst="rect">
            <a:avLst/>
          </a:prstGeom>
        </p:spPr>
        <p:txBody>
          <a:bodyPr vert="horz" lIns="0" tIns="0" rIns="0" bIns="0" rtlCol="0">
            <a:noAutofit/>
          </a:bodyPr>
          <a:lstStyle/>
          <a:p>
            <a:pPr marL="324000" indent="-324000">
              <a:spcAft>
                <a:spcPts val="1000"/>
              </a:spcAft>
              <a:buFont typeface="Arial"/>
              <a:buChar char="•"/>
            </a:pPr>
            <a:r>
              <a:rPr lang="en-AU" sz="2200" dirty="0"/>
              <a:t>As short-term management strategy or long-term measure</a:t>
            </a:r>
          </a:p>
          <a:p>
            <a:pPr marL="324000" indent="-324000">
              <a:spcAft>
                <a:spcPts val="1000"/>
              </a:spcAft>
            </a:pPr>
            <a:r>
              <a:rPr lang="en-AU" sz="2200" dirty="0"/>
              <a:t>Consider:</a:t>
            </a:r>
          </a:p>
          <a:p>
            <a:pPr marL="324000" indent="-324000">
              <a:spcAft>
                <a:spcPts val="1000"/>
              </a:spcAft>
              <a:buFont typeface="Arial"/>
              <a:buChar char="•"/>
            </a:pPr>
            <a:r>
              <a:rPr lang="en-AU" sz="2200" dirty="0"/>
              <a:t>Type of incontinence</a:t>
            </a:r>
          </a:p>
          <a:p>
            <a:pPr marL="324000" indent="-324000">
              <a:spcAft>
                <a:spcPts val="1000"/>
              </a:spcAft>
              <a:buFont typeface="Arial"/>
              <a:buChar char="•"/>
            </a:pPr>
            <a:r>
              <a:rPr lang="en-AU" sz="2200" dirty="0"/>
              <a:t>Amount of urine loss</a:t>
            </a:r>
          </a:p>
          <a:p>
            <a:pPr marL="324000" indent="-324000">
              <a:spcAft>
                <a:spcPts val="1000"/>
              </a:spcAft>
              <a:buFont typeface="Arial"/>
              <a:buChar char="•"/>
            </a:pPr>
            <a:r>
              <a:rPr lang="en-AU" sz="2200" dirty="0"/>
              <a:t>Independence level</a:t>
            </a:r>
          </a:p>
          <a:p>
            <a:pPr marL="324000" indent="-324000">
              <a:spcAft>
                <a:spcPts val="1000"/>
              </a:spcAft>
              <a:buFont typeface="Arial"/>
              <a:buChar char="•"/>
            </a:pPr>
            <a:r>
              <a:rPr lang="en-AU" sz="2200" dirty="0"/>
              <a:t>Personal preference </a:t>
            </a:r>
            <a:endParaRPr lang="en-US" sz="2200" dirty="0"/>
          </a:p>
        </p:txBody>
      </p:sp>
      <p:sp>
        <p:nvSpPr>
          <p:cNvPr id="9" name="Title 28"/>
          <p:cNvSpPr txBox="1">
            <a:spLocks/>
          </p:cNvSpPr>
          <p:nvPr/>
        </p:nvSpPr>
        <p:spPr>
          <a:xfrm>
            <a:off x="360553" y="606124"/>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SELECTION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64"/>
          <p:cNvSpPr txBox="1">
            <a:spLocks/>
          </p:cNvSpPr>
          <p:nvPr/>
        </p:nvSpPr>
        <p:spPr>
          <a:xfrm>
            <a:off x="591907" y="1647906"/>
            <a:ext cx="5853460" cy="4534370"/>
          </a:xfrm>
          <a:prstGeom prst="rect">
            <a:avLst/>
          </a:prstGeom>
        </p:spPr>
        <p:txBody>
          <a:bodyPr vert="horz" lIns="0" tIns="0" rIns="0" bIns="0" rtlCol="0">
            <a:noAutofit/>
          </a:bodyPr>
          <a:lstStyle/>
          <a:p>
            <a:pPr>
              <a:spcAft>
                <a:spcPts val="1000"/>
              </a:spcAft>
            </a:pPr>
            <a:r>
              <a:rPr lang="en-AU" sz="2200" dirty="0"/>
              <a:t>Aid should:</a:t>
            </a:r>
          </a:p>
          <a:p>
            <a:pPr indent="-324000">
              <a:spcAft>
                <a:spcPts val="1000"/>
              </a:spcAft>
              <a:buFont typeface="Arial"/>
              <a:buChar char="•"/>
            </a:pPr>
            <a:r>
              <a:rPr lang="en-AU" sz="2200" dirty="0"/>
              <a:t>Contain the excretion</a:t>
            </a:r>
          </a:p>
          <a:p>
            <a:pPr indent="-324000">
              <a:spcAft>
                <a:spcPts val="1000"/>
              </a:spcAft>
              <a:buFont typeface="Arial"/>
              <a:buChar char="•"/>
            </a:pPr>
            <a:r>
              <a:rPr lang="en-AU" sz="2200" dirty="0"/>
              <a:t>Contain / disguise odour</a:t>
            </a:r>
          </a:p>
          <a:p>
            <a:pPr indent="-324000">
              <a:spcAft>
                <a:spcPts val="1000"/>
              </a:spcAft>
              <a:buFont typeface="Arial"/>
              <a:buChar char="•"/>
            </a:pPr>
            <a:r>
              <a:rPr lang="en-AU" sz="2200" dirty="0"/>
              <a:t>Be comfortable</a:t>
            </a:r>
          </a:p>
          <a:p>
            <a:pPr indent="-324000">
              <a:spcAft>
                <a:spcPts val="1000"/>
              </a:spcAft>
              <a:buFont typeface="Arial"/>
              <a:buChar char="•"/>
            </a:pPr>
            <a:r>
              <a:rPr lang="en-AU" sz="2200" dirty="0"/>
              <a:t>Be easy to conceal under clothes</a:t>
            </a:r>
          </a:p>
          <a:p>
            <a:pPr indent="-324000">
              <a:spcAft>
                <a:spcPts val="1000"/>
              </a:spcAft>
              <a:buFont typeface="Arial"/>
              <a:buChar char="•"/>
            </a:pPr>
            <a:r>
              <a:rPr lang="en-AU" sz="2200" dirty="0"/>
              <a:t>Be easy to use &amp; manage</a:t>
            </a:r>
          </a:p>
          <a:p>
            <a:pPr indent="-324000">
              <a:spcAft>
                <a:spcPts val="1000"/>
              </a:spcAft>
              <a:buFont typeface="Arial"/>
              <a:buChar char="•"/>
            </a:pPr>
            <a:r>
              <a:rPr lang="en-AU" sz="2200" dirty="0"/>
              <a:t>Be easily disposed of / cleaned </a:t>
            </a:r>
            <a:endParaRPr lang="en-US" sz="2200" dirty="0"/>
          </a:p>
        </p:txBody>
      </p:sp>
      <p:sp>
        <p:nvSpPr>
          <p:cNvPr id="11" name="Title 28"/>
          <p:cNvSpPr txBox="1">
            <a:spLocks/>
          </p:cNvSpPr>
          <p:nvPr/>
        </p:nvSpPr>
        <p:spPr>
          <a:xfrm>
            <a:off x="360552" y="526995"/>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Selection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382587" y="596030"/>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Different options</a:t>
            </a:r>
          </a:p>
        </p:txBody>
      </p:sp>
      <p:sp>
        <p:nvSpPr>
          <p:cNvPr id="10" name="Content Placeholder 64"/>
          <p:cNvSpPr txBox="1">
            <a:spLocks/>
          </p:cNvSpPr>
          <p:nvPr/>
        </p:nvSpPr>
        <p:spPr>
          <a:xfrm>
            <a:off x="166609" y="1540899"/>
            <a:ext cx="6155561" cy="517746"/>
          </a:xfrm>
          <a:prstGeom prst="rect">
            <a:avLst/>
          </a:prstGeom>
        </p:spPr>
        <p:txBody>
          <a:bodyPr vert="horz" lIns="0" tIns="0" rIns="0" bIns="0" rtlCol="0">
            <a:noAutofit/>
          </a:bodyPr>
          <a:lstStyle/>
          <a:p>
            <a:pPr marL="324000" indent="-324000">
              <a:spcAft>
                <a:spcPts val="600"/>
              </a:spcAft>
            </a:pPr>
            <a:r>
              <a:rPr lang="en-AU" sz="2400" dirty="0"/>
              <a:t>Disposable absorbent products </a:t>
            </a:r>
            <a:endParaRPr lang="en-AU" sz="1900" dirty="0"/>
          </a:p>
        </p:txBody>
      </p:sp>
      <p:grpSp>
        <p:nvGrpSpPr>
          <p:cNvPr id="28" name="Group 27"/>
          <p:cNvGrpSpPr/>
          <p:nvPr/>
        </p:nvGrpSpPr>
        <p:grpSpPr>
          <a:xfrm>
            <a:off x="122498" y="4531648"/>
            <a:ext cx="7824925" cy="1483190"/>
            <a:chOff x="-1401502" y="4531647"/>
            <a:chExt cx="7824925" cy="1483190"/>
          </a:xfrm>
        </p:grpSpPr>
        <p:sp>
          <p:nvSpPr>
            <p:cNvPr id="18" name="Content Placeholder 64"/>
            <p:cNvSpPr txBox="1">
              <a:spLocks/>
            </p:cNvSpPr>
            <p:nvPr/>
          </p:nvSpPr>
          <p:spPr>
            <a:xfrm>
              <a:off x="2395000" y="4864350"/>
              <a:ext cx="4028423" cy="1150487"/>
            </a:xfrm>
            <a:prstGeom prst="rect">
              <a:avLst/>
            </a:prstGeom>
          </p:spPr>
          <p:txBody>
            <a:bodyPr vert="horz" lIns="0" tIns="0" rIns="0" bIns="0" rtlCol="0">
              <a:noAutofit/>
            </a:bodyPr>
            <a:lstStyle/>
            <a:p>
              <a:pPr marL="324000" indent="-324000">
                <a:spcAft>
                  <a:spcPts val="5000"/>
                </a:spcAft>
                <a:buFont typeface="Arial"/>
                <a:buChar char="•"/>
              </a:pPr>
              <a:r>
                <a:rPr lang="en-AU" sz="2000" dirty="0"/>
                <a:t>Heavy protection </a:t>
              </a:r>
              <a:r>
                <a:rPr lang="en-AU" sz="2000" dirty="0" err="1"/>
                <a:t>eg</a:t>
              </a:r>
              <a:r>
                <a:rPr lang="en-AU" sz="2000" dirty="0"/>
                <a:t>, DEPEND</a:t>
              </a:r>
              <a:r>
                <a:rPr lang="en-AU" sz="2000" baseline="30000" dirty="0"/>
                <a:t>®</a:t>
              </a:r>
              <a:r>
                <a:rPr lang="en-AU" sz="2000" dirty="0"/>
                <a:t>  Briefs or </a:t>
              </a:r>
              <a:r>
                <a:rPr lang="en-AU" sz="2000" dirty="0" err="1"/>
                <a:t>Anatomics</a:t>
              </a:r>
              <a:endParaRPr lang="en-AU" sz="2000" dirty="0"/>
            </a:p>
          </p:txBody>
        </p:sp>
        <p:pic>
          <p:nvPicPr>
            <p:cNvPr id="21" name="Picture 20" descr="stretchpants-19801-product Anatomic.jpg"/>
            <p:cNvPicPr>
              <a:picLocks noChangeAspect="1"/>
            </p:cNvPicPr>
            <p:nvPr/>
          </p:nvPicPr>
          <p:blipFill>
            <a:blip r:embed="rId3"/>
            <a:stretch>
              <a:fillRect/>
            </a:stretch>
          </p:blipFill>
          <p:spPr>
            <a:xfrm>
              <a:off x="33560" y="4531647"/>
              <a:ext cx="1877811" cy="1473111"/>
            </a:xfrm>
            <a:prstGeom prst="rect">
              <a:avLst/>
            </a:prstGeom>
          </p:spPr>
        </p:pic>
        <p:pic>
          <p:nvPicPr>
            <p:cNvPr id="22" name="Picture 21" descr="Womens Underwear.jpg"/>
            <p:cNvPicPr>
              <a:picLocks noChangeAspect="1"/>
            </p:cNvPicPr>
            <p:nvPr/>
          </p:nvPicPr>
          <p:blipFill>
            <a:blip r:embed="rId4"/>
            <a:stretch>
              <a:fillRect/>
            </a:stretch>
          </p:blipFill>
          <p:spPr>
            <a:xfrm>
              <a:off x="-1401502" y="4599955"/>
              <a:ext cx="1288894" cy="1332111"/>
            </a:xfrm>
            <a:prstGeom prst="rect">
              <a:avLst/>
            </a:prstGeom>
          </p:spPr>
        </p:pic>
      </p:grpSp>
      <p:grpSp>
        <p:nvGrpSpPr>
          <p:cNvPr id="26" name="Group 25"/>
          <p:cNvGrpSpPr/>
          <p:nvPr/>
        </p:nvGrpSpPr>
        <p:grpSpPr>
          <a:xfrm>
            <a:off x="7534838" y="1588303"/>
            <a:ext cx="4279506" cy="1449681"/>
            <a:chOff x="1383753" y="2971800"/>
            <a:chExt cx="4279506" cy="1449681"/>
          </a:xfrm>
        </p:grpSpPr>
        <p:sp>
          <p:nvSpPr>
            <p:cNvPr id="11" name="Content Placeholder 64"/>
            <p:cNvSpPr txBox="1">
              <a:spLocks/>
            </p:cNvSpPr>
            <p:nvPr/>
          </p:nvSpPr>
          <p:spPr>
            <a:xfrm>
              <a:off x="3309354" y="3358446"/>
              <a:ext cx="2353905" cy="1063035"/>
            </a:xfrm>
            <a:prstGeom prst="rect">
              <a:avLst/>
            </a:prstGeom>
          </p:spPr>
          <p:txBody>
            <a:bodyPr vert="horz" lIns="0" tIns="0" rIns="0" bIns="0" rtlCol="0">
              <a:noAutofit/>
            </a:bodyPr>
            <a:lstStyle/>
            <a:p>
              <a:pPr marL="324000" indent="-324000">
                <a:spcAft>
                  <a:spcPts val="5000"/>
                </a:spcAft>
                <a:buFont typeface="Arial"/>
                <a:buChar char="•"/>
              </a:pPr>
              <a:r>
                <a:rPr lang="en-AU" sz="2000" dirty="0"/>
                <a:t>Light protection </a:t>
              </a:r>
              <a:r>
                <a:rPr lang="en-AU" sz="2000" dirty="0" err="1"/>
                <a:t>eg</a:t>
              </a:r>
              <a:r>
                <a:rPr lang="en-AU" sz="2000" dirty="0"/>
                <a:t>, POISE</a:t>
              </a:r>
              <a:r>
                <a:rPr lang="en-AU" sz="2000" baseline="30000" dirty="0"/>
                <a:t>®</a:t>
              </a:r>
              <a:r>
                <a:rPr lang="en-AU" sz="2000" dirty="0"/>
                <a:t> pads</a:t>
              </a:r>
            </a:p>
          </p:txBody>
        </p:sp>
        <p:pic>
          <p:nvPicPr>
            <p:cNvPr id="24" name="Picture 23" descr="Womens Underwear.jpg"/>
            <p:cNvPicPr>
              <a:picLocks noChangeAspect="1"/>
            </p:cNvPicPr>
            <p:nvPr/>
          </p:nvPicPr>
          <p:blipFill>
            <a:blip r:embed="rId5"/>
            <a:stretch>
              <a:fillRect/>
            </a:stretch>
          </p:blipFill>
          <p:spPr>
            <a:xfrm>
              <a:off x="1383753" y="2971800"/>
              <a:ext cx="1925602" cy="1201780"/>
            </a:xfrm>
            <a:prstGeom prst="rect">
              <a:avLst/>
            </a:prstGeom>
          </p:spPr>
        </p:pic>
      </p:grpSp>
      <p:grpSp>
        <p:nvGrpSpPr>
          <p:cNvPr id="27" name="Group 26"/>
          <p:cNvGrpSpPr/>
          <p:nvPr/>
        </p:nvGrpSpPr>
        <p:grpSpPr>
          <a:xfrm>
            <a:off x="166609" y="3199537"/>
            <a:ext cx="8076614" cy="1332111"/>
            <a:chOff x="390052" y="3907816"/>
            <a:chExt cx="8076614" cy="1332111"/>
          </a:xfrm>
        </p:grpSpPr>
        <p:sp>
          <p:nvSpPr>
            <p:cNvPr id="12" name="Content Placeholder 64"/>
            <p:cNvSpPr txBox="1">
              <a:spLocks/>
            </p:cNvSpPr>
            <p:nvPr/>
          </p:nvSpPr>
          <p:spPr>
            <a:xfrm>
              <a:off x="1634835" y="4299190"/>
              <a:ext cx="6831831" cy="940737"/>
            </a:xfrm>
            <a:prstGeom prst="rect">
              <a:avLst/>
            </a:prstGeom>
          </p:spPr>
          <p:txBody>
            <a:bodyPr vert="horz" lIns="0" tIns="0" rIns="0" bIns="0" rtlCol="0">
              <a:noAutofit/>
            </a:bodyPr>
            <a:lstStyle/>
            <a:p>
              <a:pPr marL="324000" indent="-324000">
                <a:spcAft>
                  <a:spcPts val="5000"/>
                </a:spcAft>
                <a:buFont typeface="Arial"/>
                <a:buChar char="•"/>
              </a:pPr>
              <a:r>
                <a:rPr lang="en-AU" sz="2000" dirty="0"/>
                <a:t>Moderate protection </a:t>
              </a:r>
              <a:r>
                <a:rPr lang="en-AU" sz="2000" dirty="0" err="1"/>
                <a:t>eg</a:t>
              </a:r>
              <a:r>
                <a:rPr lang="en-AU" sz="2000" dirty="0"/>
                <a:t>, DEPEND</a:t>
              </a:r>
              <a:r>
                <a:rPr lang="en-AU" sz="2000" baseline="30000" dirty="0"/>
                <a:t>®</a:t>
              </a:r>
              <a:r>
                <a:rPr lang="en-AU" sz="2000" dirty="0"/>
                <a:t> Undergarments</a:t>
              </a:r>
            </a:p>
          </p:txBody>
        </p:sp>
        <p:pic>
          <p:nvPicPr>
            <p:cNvPr id="23" name="Picture 22" descr="Womens Underwear.jpg"/>
            <p:cNvPicPr>
              <a:picLocks noChangeAspect="1"/>
            </p:cNvPicPr>
            <p:nvPr/>
          </p:nvPicPr>
          <p:blipFill>
            <a:blip r:embed="rId6"/>
            <a:stretch>
              <a:fillRect/>
            </a:stretch>
          </p:blipFill>
          <p:spPr>
            <a:xfrm>
              <a:off x="390052" y="3907816"/>
              <a:ext cx="1200673" cy="1332111"/>
            </a:xfrm>
            <a:prstGeom prst="rect">
              <a:avLst/>
            </a:prstGeom>
          </p:spPr>
        </p:pic>
      </p:grpSp>
      <p:grpSp>
        <p:nvGrpSpPr>
          <p:cNvPr id="25" name="Group 24"/>
          <p:cNvGrpSpPr/>
          <p:nvPr/>
        </p:nvGrpSpPr>
        <p:grpSpPr>
          <a:xfrm>
            <a:off x="166608" y="1926793"/>
            <a:ext cx="6831831" cy="1473111"/>
            <a:chOff x="1634836" y="1994032"/>
            <a:chExt cx="6831831" cy="1473111"/>
          </a:xfrm>
        </p:grpSpPr>
        <p:sp>
          <p:nvSpPr>
            <p:cNvPr id="16" name="Content Placeholder 64"/>
            <p:cNvSpPr txBox="1">
              <a:spLocks/>
            </p:cNvSpPr>
            <p:nvPr/>
          </p:nvSpPr>
          <p:spPr>
            <a:xfrm>
              <a:off x="1634836" y="2408296"/>
              <a:ext cx="6155561" cy="950150"/>
            </a:xfrm>
            <a:prstGeom prst="rect">
              <a:avLst/>
            </a:prstGeom>
          </p:spPr>
          <p:txBody>
            <a:bodyPr vert="horz" lIns="0" tIns="0" rIns="0" bIns="0" rtlCol="0">
              <a:noAutofit/>
            </a:bodyPr>
            <a:lstStyle/>
            <a:p>
              <a:pPr marL="324000" indent="-324000">
                <a:spcAft>
                  <a:spcPts val="5000"/>
                </a:spcAft>
                <a:buFont typeface="Arial"/>
                <a:buChar char="•"/>
              </a:pPr>
              <a:r>
                <a:rPr lang="en-AU" sz="2000" dirty="0"/>
                <a:t>Pads or pants: all-in-one or</a:t>
              </a:r>
              <a:br>
                <a:rPr lang="en-AU" sz="2000" dirty="0"/>
              </a:br>
              <a:r>
                <a:rPr lang="en-AU" sz="2000" dirty="0"/>
                <a:t>2 piece</a:t>
              </a:r>
            </a:p>
          </p:txBody>
        </p:sp>
        <p:pic>
          <p:nvPicPr>
            <p:cNvPr id="19" name="Picture 18" descr="Womens Underwear.jpg"/>
            <p:cNvPicPr>
              <a:picLocks noChangeAspect="1"/>
            </p:cNvPicPr>
            <p:nvPr/>
          </p:nvPicPr>
          <p:blipFill>
            <a:blip r:embed="rId7"/>
            <a:stretch>
              <a:fillRect/>
            </a:stretch>
          </p:blipFill>
          <p:spPr>
            <a:xfrm>
              <a:off x="5531476" y="2208584"/>
              <a:ext cx="1057380" cy="1149862"/>
            </a:xfrm>
            <a:prstGeom prst="rect">
              <a:avLst/>
            </a:prstGeom>
          </p:spPr>
        </p:pic>
        <p:pic>
          <p:nvPicPr>
            <p:cNvPr id="20" name="Picture 19" descr="stretchpants-19801-product Anatomic.jpg"/>
            <p:cNvPicPr>
              <a:picLocks noChangeAspect="1"/>
            </p:cNvPicPr>
            <p:nvPr/>
          </p:nvPicPr>
          <p:blipFill>
            <a:blip r:embed="rId3"/>
            <a:stretch>
              <a:fillRect/>
            </a:stretch>
          </p:blipFill>
          <p:spPr>
            <a:xfrm>
              <a:off x="6588856" y="1994032"/>
              <a:ext cx="1877811" cy="147311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accel="50000" decel="5000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1+#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8"/>
          <p:cNvSpPr txBox="1">
            <a:spLocks/>
          </p:cNvSpPr>
          <p:nvPr/>
        </p:nvSpPr>
        <p:spPr>
          <a:xfrm>
            <a:off x="360552" y="597147"/>
            <a:ext cx="3822329" cy="954000"/>
          </a:xfrm>
          <a:prstGeom prst="rect">
            <a:avLst/>
          </a:prstGeom>
        </p:spPr>
        <p:txBody>
          <a:bodyPr vert="horz" lIns="91440" tIns="0" rIns="91440" bIns="45720" rtlCol="0" anchor="t" anchorCtr="0">
            <a:noAutofit/>
          </a:bodyPr>
          <a:lstStyle/>
          <a:p>
            <a:pPr lvl="0">
              <a:spcBef>
                <a:spcPct val="0"/>
              </a:spcBef>
              <a:defRPr/>
            </a:pPr>
            <a:r>
              <a:rPr lang="en-US" sz="3200" cap="all" dirty="0">
                <a:solidFill>
                  <a:schemeClr val="accent6">
                    <a:lumMod val="75000"/>
                  </a:schemeClr>
                </a:solidFill>
                <a:latin typeface="+mj-lt"/>
              </a:rPr>
              <a:t>Different options</a:t>
            </a:r>
          </a:p>
        </p:txBody>
      </p:sp>
      <p:sp>
        <p:nvSpPr>
          <p:cNvPr id="16" name="Content Placeholder 64"/>
          <p:cNvSpPr txBox="1">
            <a:spLocks/>
          </p:cNvSpPr>
          <p:nvPr/>
        </p:nvSpPr>
        <p:spPr>
          <a:xfrm>
            <a:off x="558856" y="1592575"/>
            <a:ext cx="6155561" cy="517746"/>
          </a:xfrm>
          <a:prstGeom prst="rect">
            <a:avLst/>
          </a:prstGeom>
        </p:spPr>
        <p:txBody>
          <a:bodyPr vert="horz" lIns="0" tIns="0" rIns="0" bIns="0" rtlCol="0">
            <a:noAutofit/>
          </a:bodyPr>
          <a:lstStyle/>
          <a:p>
            <a:pPr marL="324000" indent="-324000">
              <a:spcAft>
                <a:spcPts val="600"/>
              </a:spcAft>
            </a:pPr>
            <a:r>
              <a:rPr lang="en-AU" sz="2400" dirty="0"/>
              <a:t>Bed protection</a:t>
            </a:r>
            <a:endParaRPr lang="en-AU" sz="1900" dirty="0"/>
          </a:p>
        </p:txBody>
      </p:sp>
      <p:sp>
        <p:nvSpPr>
          <p:cNvPr id="18" name="Content Placeholder 64"/>
          <p:cNvSpPr txBox="1">
            <a:spLocks/>
          </p:cNvSpPr>
          <p:nvPr/>
        </p:nvSpPr>
        <p:spPr>
          <a:xfrm>
            <a:off x="558856" y="2394559"/>
            <a:ext cx="5890268" cy="3057406"/>
          </a:xfrm>
          <a:prstGeom prst="rect">
            <a:avLst/>
          </a:prstGeom>
        </p:spPr>
        <p:txBody>
          <a:bodyPr vert="horz" lIns="0" tIns="0" rIns="0" bIns="0" numCol="1" rtlCol="0">
            <a:noAutofit/>
          </a:bodyPr>
          <a:lstStyle/>
          <a:p>
            <a:pPr indent="-324000">
              <a:spcAft>
                <a:spcPts val="1400"/>
              </a:spcAft>
              <a:buFont typeface="Arial"/>
              <a:buChar char="•"/>
            </a:pPr>
            <a:r>
              <a:rPr lang="en-AU" sz="2200" dirty="0"/>
              <a:t>Mattress covers</a:t>
            </a:r>
            <a:endParaRPr lang="en-US" sz="2200" dirty="0"/>
          </a:p>
          <a:p>
            <a:pPr indent="-324000">
              <a:spcAft>
                <a:spcPts val="1400"/>
              </a:spcAft>
              <a:buFont typeface="Arial"/>
              <a:buChar char="•"/>
            </a:pPr>
            <a:r>
              <a:rPr lang="en-AU" sz="2200" dirty="0"/>
              <a:t>Disposable </a:t>
            </a:r>
            <a:r>
              <a:rPr lang="en-AU" sz="2200" dirty="0" err="1"/>
              <a:t>underpads</a:t>
            </a:r>
            <a:endParaRPr lang="en-US" sz="2200" dirty="0"/>
          </a:p>
          <a:p>
            <a:pPr indent="-324000">
              <a:spcAft>
                <a:spcPts val="1400"/>
              </a:spcAft>
              <a:buFont typeface="Arial"/>
              <a:buChar char="•"/>
            </a:pPr>
            <a:r>
              <a:rPr lang="en-AU" sz="2200" dirty="0"/>
              <a:t>Drawsheets</a:t>
            </a:r>
            <a:endParaRPr lang="en-US" sz="2200" dirty="0"/>
          </a:p>
          <a:p>
            <a:pPr indent="-324000">
              <a:spcAft>
                <a:spcPts val="1400"/>
              </a:spcAft>
              <a:buFont typeface="Arial"/>
              <a:buChar char="•"/>
            </a:pPr>
            <a:r>
              <a:rPr lang="en-AU" sz="2200" dirty="0"/>
              <a:t>Reusable bed pads</a:t>
            </a:r>
            <a:r>
              <a:rPr lang="en-US" sz="2200" dirty="0"/>
              <a:t> </a:t>
            </a:r>
          </a:p>
        </p:txBody>
      </p:sp>
      <p:pic>
        <p:nvPicPr>
          <p:cNvPr id="20" name="Picture 19" descr="Hairclip Nurse.jpg"/>
          <p:cNvPicPr>
            <a:picLocks noChangeAspect="1"/>
          </p:cNvPicPr>
          <p:nvPr/>
        </p:nvPicPr>
        <p:blipFill>
          <a:blip r:embed="rId3"/>
          <a:stretch>
            <a:fillRect/>
          </a:stretch>
        </p:blipFill>
        <p:spPr>
          <a:xfrm>
            <a:off x="5812817" y="1592575"/>
            <a:ext cx="3229636" cy="1970115"/>
          </a:xfrm>
          <a:prstGeom prst="rect">
            <a:avLst/>
          </a:prstGeom>
          <a:ln w="19050" cap="flat" cmpd="sng" algn="ctr">
            <a:noFill/>
            <a:prstDash val="solid"/>
            <a:round/>
            <a:headEnd type="none" w="med" len="med"/>
            <a:tailEnd type="none" w="med" len="med"/>
          </a:ln>
        </p:spPr>
      </p:pic>
      <p:pic>
        <p:nvPicPr>
          <p:cNvPr id="21" name="Picture 20" descr="Hairclip Nurse.jpg"/>
          <p:cNvPicPr>
            <a:picLocks noChangeAspect="1"/>
          </p:cNvPicPr>
          <p:nvPr/>
        </p:nvPicPr>
        <p:blipFill>
          <a:blip r:embed="rId4"/>
          <a:stretch>
            <a:fillRect/>
          </a:stretch>
        </p:blipFill>
        <p:spPr>
          <a:xfrm>
            <a:off x="4077849" y="3923262"/>
            <a:ext cx="2164627" cy="1599942"/>
          </a:xfrm>
          <a:prstGeom prst="rect">
            <a:avLst/>
          </a:prstGeom>
          <a:ln w="19050" cap="flat" cmpd="sng" algn="ctr">
            <a:no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8"/>
          <p:cNvSpPr txBox="1">
            <a:spLocks/>
          </p:cNvSpPr>
          <p:nvPr/>
        </p:nvSpPr>
        <p:spPr>
          <a:xfrm>
            <a:off x="158175" y="606124"/>
            <a:ext cx="3822329" cy="954000"/>
          </a:xfrm>
          <a:prstGeom prst="rect">
            <a:avLst/>
          </a:prstGeom>
        </p:spPr>
        <p:txBody>
          <a:bodyPr vert="horz" lIns="91440" tIns="0" rIns="91440" bIns="45720" rtlCol="0" anchor="t" anchorCtr="0">
            <a:noAutofit/>
          </a:bodyPr>
          <a:lstStyle/>
          <a:p>
            <a:pPr lvl="0">
              <a:spcBef>
                <a:spcPct val="0"/>
              </a:spcBef>
              <a:defRPr/>
            </a:pPr>
            <a:r>
              <a:rPr lang="en-US" sz="3200" cap="all" dirty="0">
                <a:solidFill>
                  <a:schemeClr val="accent6">
                    <a:lumMod val="75000"/>
                  </a:schemeClr>
                </a:solidFill>
                <a:latin typeface="+mj-lt"/>
              </a:rPr>
              <a:t>Different options</a:t>
            </a:r>
          </a:p>
        </p:txBody>
      </p:sp>
      <p:sp>
        <p:nvSpPr>
          <p:cNvPr id="10" name="Content Placeholder 64"/>
          <p:cNvSpPr txBox="1">
            <a:spLocks/>
          </p:cNvSpPr>
          <p:nvPr/>
        </p:nvSpPr>
        <p:spPr>
          <a:xfrm>
            <a:off x="470722" y="1770130"/>
            <a:ext cx="4235385" cy="3586390"/>
          </a:xfrm>
          <a:prstGeom prst="rect">
            <a:avLst/>
          </a:prstGeom>
        </p:spPr>
        <p:txBody>
          <a:bodyPr vert="horz" lIns="0" tIns="0" rIns="0" bIns="0" numCol="1" rtlCol="0">
            <a:noAutofit/>
          </a:bodyPr>
          <a:lstStyle/>
          <a:p>
            <a:pPr marL="324000" indent="-324000">
              <a:spcAft>
                <a:spcPts val="1000"/>
              </a:spcAft>
              <a:buFont typeface="Arial"/>
              <a:buChar char="•"/>
            </a:pPr>
            <a:r>
              <a:rPr lang="en-AU" sz="2200" dirty="0"/>
              <a:t>Disposable wipes</a:t>
            </a:r>
            <a:endParaRPr lang="en-US" sz="2200" dirty="0"/>
          </a:p>
          <a:p>
            <a:pPr marL="324000" indent="-324000">
              <a:spcAft>
                <a:spcPts val="1000"/>
              </a:spcAft>
              <a:buFont typeface="Arial"/>
              <a:buChar char="•"/>
            </a:pPr>
            <a:r>
              <a:rPr lang="en-AU" sz="2200" dirty="0"/>
              <a:t>Reusable products</a:t>
            </a:r>
            <a:endParaRPr lang="en-US" sz="2200" dirty="0"/>
          </a:p>
          <a:p>
            <a:pPr marL="324000" indent="-324000">
              <a:spcAft>
                <a:spcPts val="1000"/>
              </a:spcAft>
              <a:buFont typeface="Arial"/>
              <a:buChar char="•"/>
            </a:pPr>
            <a:r>
              <a:rPr lang="en-AU" sz="2200" dirty="0"/>
              <a:t>Commodes or toilet chairs</a:t>
            </a:r>
            <a:endParaRPr lang="en-US" sz="2200" dirty="0"/>
          </a:p>
          <a:p>
            <a:pPr marL="324000" indent="-324000">
              <a:spcAft>
                <a:spcPts val="1000"/>
              </a:spcAft>
              <a:buFont typeface="Arial"/>
              <a:buChar char="•"/>
            </a:pPr>
            <a:r>
              <a:rPr lang="en-AU" sz="2200" dirty="0"/>
              <a:t>Urinals</a:t>
            </a:r>
            <a:endParaRPr lang="en-US" sz="2200" dirty="0"/>
          </a:p>
          <a:p>
            <a:pPr marL="324000" indent="-324000">
              <a:spcAft>
                <a:spcPts val="1000"/>
              </a:spcAft>
              <a:buFont typeface="Arial"/>
              <a:buChar char="•"/>
            </a:pPr>
            <a:r>
              <a:rPr lang="en-AU" sz="2200" dirty="0"/>
              <a:t>Bedpans</a:t>
            </a:r>
            <a:endParaRPr lang="en-US" sz="2200" dirty="0"/>
          </a:p>
          <a:p>
            <a:pPr marL="324000" indent="-324000">
              <a:spcAft>
                <a:spcPts val="1000"/>
              </a:spcAft>
              <a:buFont typeface="Arial"/>
              <a:buChar char="•"/>
            </a:pPr>
            <a:r>
              <a:rPr lang="en-AU" sz="2200" dirty="0"/>
              <a:t>Male external collection devices</a:t>
            </a:r>
            <a:endParaRPr lang="en-US" sz="2200" dirty="0"/>
          </a:p>
          <a:p>
            <a:pPr marL="324000" indent="-324000">
              <a:spcAft>
                <a:spcPts val="1000"/>
              </a:spcAft>
              <a:buFont typeface="Arial"/>
              <a:buChar char="•"/>
            </a:pPr>
            <a:r>
              <a:rPr lang="en-AU" sz="2200" dirty="0"/>
              <a:t>Appropriate clothing</a:t>
            </a:r>
            <a:endParaRPr lang="en-US" sz="2200" dirty="0"/>
          </a:p>
          <a:p>
            <a:pPr marL="324000" indent="-324000">
              <a:spcAft>
                <a:spcPts val="1000"/>
              </a:spcAft>
              <a:buFont typeface="Arial"/>
              <a:buChar char="•"/>
            </a:pPr>
            <a:r>
              <a:rPr lang="en-AU" sz="2200" dirty="0"/>
              <a:t>Catheters</a:t>
            </a:r>
            <a:r>
              <a:rPr lang="en-US" sz="2200" dirty="0"/>
              <a:t> </a:t>
            </a:r>
          </a:p>
        </p:txBody>
      </p:sp>
      <p:pic>
        <p:nvPicPr>
          <p:cNvPr id="13" name="Picture 12" descr="Clipboad lady.jpg"/>
          <p:cNvPicPr>
            <a:picLocks noChangeAspect="1"/>
          </p:cNvPicPr>
          <p:nvPr/>
        </p:nvPicPr>
        <p:blipFill>
          <a:blip r:embed="rId3"/>
          <a:srcRect l="10977" r="22533"/>
          <a:stretch>
            <a:fillRect/>
          </a:stretch>
        </p:blipFill>
        <p:spPr>
          <a:xfrm>
            <a:off x="5986721" y="2086303"/>
            <a:ext cx="2682992" cy="2685393"/>
          </a:xfrm>
          <a:prstGeom prst="rect">
            <a:avLst/>
          </a:prstGeom>
          <a:ln w="19050" cap="flat" cmpd="sng" algn="ctr">
            <a:solidFill>
              <a:srgbClr val="770E77"/>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8"/>
          <p:cNvSpPr txBox="1">
            <a:spLocks/>
          </p:cNvSpPr>
          <p:nvPr/>
        </p:nvSpPr>
        <p:spPr>
          <a:xfrm>
            <a:off x="407624" y="564227"/>
            <a:ext cx="6815913"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Environmental modifications</a:t>
            </a:r>
          </a:p>
        </p:txBody>
      </p:sp>
      <p:sp>
        <p:nvSpPr>
          <p:cNvPr id="9" name="Content Placeholder 64"/>
          <p:cNvSpPr txBox="1">
            <a:spLocks/>
          </p:cNvSpPr>
          <p:nvPr/>
        </p:nvSpPr>
        <p:spPr>
          <a:xfrm>
            <a:off x="407624" y="1949354"/>
            <a:ext cx="4291831" cy="3726647"/>
          </a:xfrm>
          <a:prstGeom prst="rect">
            <a:avLst/>
          </a:prstGeom>
        </p:spPr>
        <p:txBody>
          <a:bodyPr vert="horz" lIns="0" tIns="0" rIns="0" bIns="0" rtlCol="0">
            <a:noAutofit/>
          </a:bodyPr>
          <a:lstStyle/>
          <a:p>
            <a:pPr marL="324000" indent="-324000">
              <a:spcAft>
                <a:spcPts val="1000"/>
              </a:spcAft>
              <a:buFont typeface="Arial"/>
              <a:buChar char="•"/>
            </a:pPr>
            <a:r>
              <a:rPr lang="en-AU" sz="2200" dirty="0"/>
              <a:t>Mobilising aids</a:t>
            </a:r>
            <a:endParaRPr lang="en-US" sz="2200" dirty="0"/>
          </a:p>
          <a:p>
            <a:pPr marL="648000" indent="-324000">
              <a:spcAft>
                <a:spcPts val="1000"/>
              </a:spcAft>
              <a:buFont typeface="Lucida Grande"/>
              <a:buChar char="-"/>
            </a:pPr>
            <a:r>
              <a:rPr lang="en-AU" sz="2000" dirty="0"/>
              <a:t>Hand rails</a:t>
            </a:r>
            <a:endParaRPr lang="en-US" sz="2000" dirty="0"/>
          </a:p>
          <a:p>
            <a:pPr marL="648000" indent="-324000">
              <a:spcAft>
                <a:spcPts val="1000"/>
              </a:spcAft>
              <a:buFont typeface="Lucida Grande"/>
              <a:buChar char="-"/>
            </a:pPr>
            <a:r>
              <a:rPr lang="en-AU" sz="2000" dirty="0"/>
              <a:t>Toilet seat raisers or over-toilet frames</a:t>
            </a:r>
            <a:endParaRPr lang="en-US" sz="2000" dirty="0"/>
          </a:p>
          <a:p>
            <a:pPr marL="324000" indent="-324000">
              <a:spcBef>
                <a:spcPts val="600"/>
              </a:spcBef>
              <a:spcAft>
                <a:spcPts val="1000"/>
              </a:spcAft>
              <a:buFont typeface="Arial"/>
              <a:buChar char="•"/>
            </a:pPr>
            <a:r>
              <a:rPr lang="en-AU" sz="2200" dirty="0"/>
              <a:t>Appropriate toilet arrangements</a:t>
            </a:r>
            <a:endParaRPr lang="en-US" sz="2200" dirty="0"/>
          </a:p>
          <a:p>
            <a:pPr marL="324000" indent="-324000">
              <a:spcAft>
                <a:spcPts val="1000"/>
              </a:spcAft>
              <a:buFont typeface="Arial"/>
              <a:buChar char="•"/>
            </a:pPr>
            <a:r>
              <a:rPr lang="en-AU" sz="2200" dirty="0"/>
              <a:t>Visual aids / signage</a:t>
            </a:r>
            <a:r>
              <a:rPr lang="en-US" sz="2200" dirty="0"/>
              <a:t> </a:t>
            </a:r>
            <a:endParaRPr lang="en-AU" sz="2200" dirty="0"/>
          </a:p>
        </p:txBody>
      </p:sp>
      <p:pic>
        <p:nvPicPr>
          <p:cNvPr id="12" name="Picture 11" descr="Clipboad lady.jpg"/>
          <p:cNvPicPr>
            <a:picLocks noChangeAspect="1"/>
          </p:cNvPicPr>
          <p:nvPr/>
        </p:nvPicPr>
        <p:blipFill>
          <a:blip r:embed="rId3"/>
          <a:stretch>
            <a:fillRect/>
          </a:stretch>
        </p:blipFill>
        <p:spPr>
          <a:xfrm>
            <a:off x="5882041" y="2200986"/>
            <a:ext cx="2682992" cy="2682992"/>
          </a:xfrm>
          <a:prstGeom prst="rect">
            <a:avLst/>
          </a:prstGeom>
          <a:ln w="19050" cap="flat" cmpd="sng" algn="ctr">
            <a:solidFill>
              <a:srgbClr val="770E77"/>
            </a:solidFill>
            <a:prstDash val="solid"/>
            <a:round/>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8"/>
          <p:cNvSpPr txBox="1">
            <a:spLocks/>
          </p:cNvSpPr>
          <p:nvPr/>
        </p:nvSpPr>
        <p:spPr>
          <a:xfrm>
            <a:off x="459705" y="606124"/>
            <a:ext cx="3822329" cy="954000"/>
          </a:xfrm>
          <a:prstGeom prst="rect">
            <a:avLst/>
          </a:prstGeom>
        </p:spPr>
        <p:txBody>
          <a:bodyPr vert="horz" lIns="91440" tIns="0" rIns="91440" bIns="45720" rtlCol="0" anchor="t" anchorCtr="0">
            <a:noAutofit/>
          </a:bodyPr>
          <a:lstStyle/>
          <a:p>
            <a:pPr defTabSz="457200">
              <a:spcBef>
                <a:spcPct val="0"/>
              </a:spcBef>
              <a:defRPr/>
            </a:pPr>
            <a:r>
              <a:rPr lang="en-US" sz="3200" cap="all" dirty="0">
                <a:solidFill>
                  <a:schemeClr val="accent6">
                    <a:lumMod val="75000"/>
                  </a:schemeClr>
                </a:solidFill>
                <a:latin typeface="+mj-lt"/>
                <a:ea typeface="+mj-ea"/>
                <a:cs typeface="+mj-cs"/>
              </a:rPr>
              <a:t>summary</a:t>
            </a:r>
          </a:p>
        </p:txBody>
      </p:sp>
      <p:sp>
        <p:nvSpPr>
          <p:cNvPr id="8" name="Content Placeholder 64"/>
          <p:cNvSpPr txBox="1">
            <a:spLocks/>
          </p:cNvSpPr>
          <p:nvPr/>
        </p:nvSpPr>
        <p:spPr>
          <a:xfrm>
            <a:off x="606071" y="1560124"/>
            <a:ext cx="4781016" cy="4636315"/>
          </a:xfrm>
          <a:prstGeom prst="rect">
            <a:avLst/>
          </a:prstGeom>
        </p:spPr>
        <p:txBody>
          <a:bodyPr vert="horz" lIns="0" tIns="0" rIns="0" bIns="0" rtlCol="0">
            <a:noAutofit/>
          </a:bodyPr>
          <a:lstStyle/>
          <a:p>
            <a:pPr>
              <a:spcAft>
                <a:spcPts val="1400"/>
              </a:spcAft>
            </a:pPr>
            <a:r>
              <a:rPr lang="en-AU" sz="2100" dirty="0"/>
              <a:t>Determine which best suits a resident’s needs by looking at the following:</a:t>
            </a:r>
          </a:p>
          <a:p>
            <a:pPr marL="324000" indent="-324000">
              <a:spcAft>
                <a:spcPts val="1400"/>
              </a:spcAft>
              <a:buFont typeface="Arial"/>
              <a:buChar char="•"/>
            </a:pPr>
            <a:r>
              <a:rPr lang="en-AU" sz="2100" dirty="0"/>
              <a:t>Incontinence type &amp; amount, independence, preference</a:t>
            </a:r>
          </a:p>
          <a:p>
            <a:pPr marL="324000" indent="-324000">
              <a:spcAft>
                <a:spcPts val="1400"/>
              </a:spcAft>
              <a:buFont typeface="Arial"/>
              <a:buChar char="•"/>
            </a:pPr>
            <a:r>
              <a:rPr lang="en-AU" sz="2100" dirty="0"/>
              <a:t>Aid to contain, be comfortable, easy</a:t>
            </a:r>
          </a:p>
          <a:p>
            <a:pPr marL="324000" indent="-324000">
              <a:spcAft>
                <a:spcPts val="1400"/>
              </a:spcAft>
              <a:buFont typeface="Arial"/>
              <a:buChar char="•"/>
            </a:pPr>
            <a:r>
              <a:rPr lang="en-AU" sz="2100" dirty="0"/>
              <a:t>Disposable absorbent products</a:t>
            </a:r>
          </a:p>
          <a:p>
            <a:pPr marL="324000" indent="-324000">
              <a:spcAft>
                <a:spcPts val="1400"/>
              </a:spcAft>
              <a:buFont typeface="Arial"/>
              <a:buChar char="•"/>
            </a:pPr>
            <a:r>
              <a:rPr lang="en-AU" sz="2100" dirty="0"/>
              <a:t>Bed protection</a:t>
            </a:r>
          </a:p>
          <a:p>
            <a:pPr marL="324000" indent="-324000">
              <a:spcAft>
                <a:spcPts val="1400"/>
              </a:spcAft>
              <a:buFont typeface="Arial"/>
              <a:buChar char="•"/>
            </a:pPr>
            <a:r>
              <a:rPr lang="en-AU" sz="2100" dirty="0"/>
              <a:t>Re-usable products</a:t>
            </a:r>
          </a:p>
          <a:p>
            <a:pPr marL="324000" indent="-324000">
              <a:spcAft>
                <a:spcPts val="1400"/>
              </a:spcAft>
              <a:buFont typeface="Arial"/>
              <a:buChar char="•"/>
            </a:pPr>
            <a:r>
              <a:rPr lang="en-AU" sz="2100" dirty="0"/>
              <a:t>Commodes, bed pans, catheters</a:t>
            </a:r>
          </a:p>
          <a:p>
            <a:pPr marL="324000" indent="-324000">
              <a:spcAft>
                <a:spcPts val="1400"/>
              </a:spcAft>
              <a:buFont typeface="Arial"/>
              <a:buChar char="•"/>
            </a:pPr>
            <a:r>
              <a:rPr lang="en-AU" sz="2100" dirty="0"/>
              <a:t>Environmental modifications </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1123</Words>
  <Application>Microsoft Office PowerPoint</Application>
  <PresentationFormat>Widescreen</PresentationFormat>
  <Paragraphs>111</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Lucida Grande</vt:lpstr>
      <vt:lpstr>Arial</vt:lpstr>
      <vt:lpstr>Calibri</vt:lpstr>
      <vt:lpstr>Calibri Light</vt:lpstr>
      <vt:lpstr>1_Office Theme</vt:lpstr>
      <vt:lpstr>Module 9 Continence Aids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CFA CONFERENCE</dc:title>
  <dc:creator>Ahmed, Mehnaaz</dc:creator>
  <cp:lastModifiedBy>Jesse</cp:lastModifiedBy>
  <cp:revision>32</cp:revision>
  <dcterms:created xsi:type="dcterms:W3CDTF">2020-10-07T10:30:54Z</dcterms:created>
  <dcterms:modified xsi:type="dcterms:W3CDTF">2020-10-23T03:46:46Z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8bc842-2070-4ed0-9e20-472452689642_Enabled">
    <vt:lpwstr>True</vt:lpwstr>
  </property>
  <property fmtid="{D5CDD505-2E9C-101B-9397-08002B2CF9AE}" pid="3" name="MSIP_Label_918bc842-2070-4ed0-9e20-472452689642_SiteId">
    <vt:lpwstr>fee2180b-69b6-4afe-9f14-ccd70bd4c737</vt:lpwstr>
  </property>
  <property fmtid="{D5CDD505-2E9C-101B-9397-08002B2CF9AE}" pid="4" name="MSIP_Label_918bc842-2070-4ed0-9e20-472452689642_Owner">
    <vt:lpwstr>mehnaaz.ahmed@kcc.com</vt:lpwstr>
  </property>
  <property fmtid="{D5CDD505-2E9C-101B-9397-08002B2CF9AE}" pid="5" name="MSIP_Label_918bc842-2070-4ed0-9e20-472452689642_SetDate">
    <vt:lpwstr>2020-10-07T12:42:03.2266676Z</vt:lpwstr>
  </property>
  <property fmtid="{D5CDD505-2E9C-101B-9397-08002B2CF9AE}" pid="6" name="MSIP_Label_918bc842-2070-4ed0-9e20-472452689642_Name">
    <vt:lpwstr>K-C Confidential</vt:lpwstr>
  </property>
  <property fmtid="{D5CDD505-2E9C-101B-9397-08002B2CF9AE}" pid="7" name="MSIP_Label_918bc842-2070-4ed0-9e20-472452689642_Application">
    <vt:lpwstr>Microsoft Azure Information Protection</vt:lpwstr>
  </property>
  <property fmtid="{D5CDD505-2E9C-101B-9397-08002B2CF9AE}" pid="8" name="MSIP_Label_918bc842-2070-4ed0-9e20-472452689642_ActionId">
    <vt:lpwstr>dcf14baf-b9ab-4565-b6c6-ed9cc0a7acd3</vt:lpwstr>
  </property>
  <property fmtid="{D5CDD505-2E9C-101B-9397-08002B2CF9AE}" pid="9" name="MSIP_Label_918bc842-2070-4ed0-9e20-472452689642_Extended_MSFT_Method">
    <vt:lpwstr>Manual</vt:lpwstr>
  </property>
  <property fmtid="{D5CDD505-2E9C-101B-9397-08002B2CF9AE}" pid="10" name="MSIP_Label_aa870e45-89d0-4bce-999c-ea35897869a9_Enabled">
    <vt:lpwstr>True</vt:lpwstr>
  </property>
  <property fmtid="{D5CDD505-2E9C-101B-9397-08002B2CF9AE}" pid="11" name="MSIP_Label_aa870e45-89d0-4bce-999c-ea35897869a9_SiteId">
    <vt:lpwstr>fee2180b-69b6-4afe-9f14-ccd70bd4c737</vt:lpwstr>
  </property>
  <property fmtid="{D5CDD505-2E9C-101B-9397-08002B2CF9AE}" pid="12" name="MSIP_Label_aa870e45-89d0-4bce-999c-ea35897869a9_Owner">
    <vt:lpwstr>mehnaaz.ahmed@kcc.com</vt:lpwstr>
  </property>
  <property fmtid="{D5CDD505-2E9C-101B-9397-08002B2CF9AE}" pid="13" name="MSIP_Label_aa870e45-89d0-4bce-999c-ea35897869a9_SetDate">
    <vt:lpwstr>2020-10-07T12:42:03.2266676Z</vt:lpwstr>
  </property>
  <property fmtid="{D5CDD505-2E9C-101B-9397-08002B2CF9AE}" pid="14" name="MSIP_Label_aa870e45-89d0-4bce-999c-ea35897869a9_Name">
    <vt:lpwstr>Without Content Marking</vt:lpwstr>
  </property>
  <property fmtid="{D5CDD505-2E9C-101B-9397-08002B2CF9AE}" pid="15" name="MSIP_Label_aa870e45-89d0-4bce-999c-ea35897869a9_Application">
    <vt:lpwstr>Microsoft Azure Information Protection</vt:lpwstr>
  </property>
  <property fmtid="{D5CDD505-2E9C-101B-9397-08002B2CF9AE}" pid="16" name="MSIP_Label_aa870e45-89d0-4bce-999c-ea35897869a9_ActionId">
    <vt:lpwstr>dcf14baf-b9ab-4565-b6c6-ed9cc0a7acd3</vt:lpwstr>
  </property>
  <property fmtid="{D5CDD505-2E9C-101B-9397-08002B2CF9AE}" pid="17" name="MSIP_Label_aa870e45-89d0-4bce-999c-ea35897869a9_Parent">
    <vt:lpwstr>918bc842-2070-4ed0-9e20-472452689642</vt:lpwstr>
  </property>
  <property fmtid="{D5CDD505-2E9C-101B-9397-08002B2CF9AE}" pid="18" name="MSIP_Label_aa870e45-89d0-4bce-999c-ea35897869a9_Extended_MSFT_Method">
    <vt:lpwstr>Manual</vt:lpwstr>
  </property>
  <property fmtid="{D5CDD505-2E9C-101B-9397-08002B2CF9AE}" pid="19" name="KCAutoClass">
    <vt:lpwstr>K-C Confidential Without Content Marking</vt:lpwstr>
  </property>
</Properties>
</file>