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4" r:id="rId2"/>
    <p:sldId id="279" r:id="rId3"/>
    <p:sldId id="267" r:id="rId4"/>
    <p:sldId id="272" r:id="rId5"/>
    <p:sldId id="273" r:id="rId6"/>
    <p:sldId id="280" r:id="rId7"/>
    <p:sldId id="281" r:id="rId8"/>
    <p:sldId id="282" r:id="rId9"/>
    <p:sldId id="286"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o617luE04Lu+j2IucCkHQ==" hashData="o1tJSbBLICGKknjpAJZWq9FyykRFNKwrxUx6hm3Pb9tz5Ixq/Y+NvaM/GMi6GJYs+/F9h0u+cry4NgcHcF42f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96" d="100"/>
          <a:sy n="96"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0926C-1E85-47FF-ACFD-28FE26583CAE}" type="datetimeFigureOut">
              <a:rPr lang="en-AU" smtClean="0"/>
              <a:t>23/10/2020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03198-311C-4740-B6CB-8F538570CC83}" type="slidenum">
              <a:rPr lang="en-AU" smtClean="0"/>
              <a:t>‹#›</a:t>
            </a:fld>
            <a:endParaRPr lang="en-AU"/>
          </a:p>
        </p:txBody>
      </p:sp>
    </p:spTree>
    <p:extLst>
      <p:ext uri="{BB962C8B-B14F-4D97-AF65-F5344CB8AC3E}">
        <p14:creationId xmlns:p14="http://schemas.microsoft.com/office/powerpoint/2010/main" val="149675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dirty="0">
                <a:solidFill>
                  <a:srgbClr val="FF0000"/>
                </a:solidFill>
              </a:rPr>
              <a:t>Incontinence is not a normal part of ageing</a:t>
            </a:r>
          </a:p>
          <a:p>
            <a:pPr marL="180000" indent="-180000">
              <a:buFont typeface="Arial"/>
              <a:buChar char="•"/>
            </a:pPr>
            <a:r>
              <a:rPr lang="en-AU" sz="1200" kern="1200" dirty="0">
                <a:solidFill>
                  <a:schemeClr val="tx1"/>
                </a:solidFill>
                <a:latin typeface="+mn-lt"/>
                <a:ea typeface="+mn-ea"/>
                <a:cs typeface="+mn-cs"/>
              </a:rPr>
              <a:t>Many elderly people try to adapt to incontinence, accepting it as part of ageing, when they should find the underlying cause</a:t>
            </a:r>
          </a:p>
          <a:p>
            <a:pPr marL="180000" indent="-180000">
              <a:buFont typeface="Arial"/>
              <a:buChar char="•"/>
            </a:pPr>
            <a:r>
              <a:rPr lang="en-AU" sz="1200" kern="1200" dirty="0">
                <a:solidFill>
                  <a:schemeClr val="tx1"/>
                </a:solidFill>
                <a:latin typeface="+mn-lt"/>
                <a:ea typeface="+mn-ea"/>
                <a:cs typeface="+mn-cs"/>
              </a:rPr>
              <a:t>Information gathered during the assessment phase should be reviewed to create a well-informed, comprehensive &amp; individualised care plan – ensuring effective continence management</a:t>
            </a:r>
          </a:p>
          <a:p>
            <a:pPr marL="180000" indent="-180000">
              <a:buFont typeface="Arial"/>
              <a:buChar char="•"/>
            </a:pPr>
            <a:r>
              <a:rPr lang="en-AU" sz="1200" kern="1200" dirty="0">
                <a:solidFill>
                  <a:schemeClr val="tx1"/>
                </a:solidFill>
                <a:latin typeface="+mn-lt"/>
                <a:ea typeface="+mn-ea"/>
                <a:cs typeface="+mn-cs"/>
              </a:rPr>
              <a:t>This module looks at the factors contributing to elderly incontinence, the impacting physiological effects, and emotional impacts</a:t>
            </a:r>
          </a:p>
        </p:txBody>
      </p:sp>
      <p:sp>
        <p:nvSpPr>
          <p:cNvPr id="4" name="Slide Number Placeholder 3"/>
          <p:cNvSpPr>
            <a:spLocks noGrp="1"/>
          </p:cNvSpPr>
          <p:nvPr>
            <p:ph type="sldNum" sz="quarter" idx="10"/>
          </p:nvPr>
        </p:nvSpPr>
        <p:spPr/>
        <p:txBody>
          <a:bodyPr/>
          <a:lstStyle/>
          <a:p>
            <a:fld id="{247B1C89-5AA8-F54D-8457-40DFA069D56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While older people are more at risk of developing incontinence, it’s not just a normal / inevitable part of ageing</a:t>
            </a:r>
          </a:p>
          <a:p>
            <a:pPr marL="180000" indent="-180000">
              <a:buFont typeface="Arial"/>
              <a:buChar char="•"/>
            </a:pPr>
            <a:r>
              <a:rPr lang="en-AU" sz="1200" kern="1200" dirty="0">
                <a:solidFill>
                  <a:schemeClr val="tx1"/>
                </a:solidFill>
                <a:latin typeface="+mn-lt"/>
                <a:ea typeface="+mn-ea"/>
                <a:cs typeface="+mn-cs"/>
              </a:rPr>
              <a:t>It’s important to investigate the cause and address or manage the contributing factors</a:t>
            </a:r>
          </a:p>
          <a:p>
            <a:pPr marL="180000" indent="-180000">
              <a:buFont typeface="Arial"/>
              <a:buChar char="•"/>
            </a:pPr>
            <a:r>
              <a:rPr lang="en-AU" sz="1200" kern="1200" dirty="0">
                <a:solidFill>
                  <a:schemeClr val="tx1"/>
                </a:solidFill>
                <a:latin typeface="+mn-lt"/>
                <a:ea typeface="+mn-ea"/>
                <a:cs typeface="+mn-cs"/>
              </a:rPr>
              <a:t>Aim to prevent or at least minimise incontinent episodes, managing incontinence in order to maintain residents’ dignity</a:t>
            </a:r>
          </a:p>
        </p:txBody>
      </p:sp>
      <p:sp>
        <p:nvSpPr>
          <p:cNvPr id="4" name="Slide Number Placeholder 3"/>
          <p:cNvSpPr>
            <a:spLocks noGrp="1"/>
          </p:cNvSpPr>
          <p:nvPr>
            <p:ph type="sldNum" sz="quarter" idx="10"/>
          </p:nvPr>
        </p:nvSpPr>
        <p:spPr/>
        <p:txBody>
          <a:bodyPr/>
          <a:lstStyle/>
          <a:p>
            <a:fld id="{247B1C89-5AA8-F54D-8457-40DFA069D56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 variety of factors could contribute to urinary incontinence in the elderly including Urinary tract infection, Impaired mobility, dexterity or vision– or Obesity</a:t>
            </a:r>
          </a:p>
          <a:p>
            <a:pPr marL="180000" indent="-180000">
              <a:buFont typeface="Arial"/>
              <a:buChar char="•"/>
            </a:pPr>
            <a:r>
              <a:rPr lang="en-AU" sz="1200" kern="1200" dirty="0">
                <a:solidFill>
                  <a:schemeClr val="tx1"/>
                </a:solidFill>
                <a:latin typeface="+mn-lt"/>
                <a:ea typeface="+mn-ea"/>
                <a:cs typeface="+mn-cs"/>
              </a:rPr>
              <a:t>Another contributor could be Outlet obstruction, due to stricture, tumour or severe </a:t>
            </a:r>
            <a:r>
              <a:rPr lang="en-AU" sz="1200" kern="1200" dirty="0" err="1">
                <a:solidFill>
                  <a:schemeClr val="tx1"/>
                </a:solidFill>
                <a:latin typeface="+mn-lt"/>
                <a:ea typeface="+mn-ea"/>
                <a:cs typeface="+mn-cs"/>
              </a:rPr>
              <a:t>prolapse</a:t>
            </a:r>
            <a:r>
              <a:rPr lang="en-AU" sz="1200" kern="1200" dirty="0">
                <a:solidFill>
                  <a:schemeClr val="tx1"/>
                </a:solidFill>
                <a:latin typeface="+mn-lt"/>
                <a:ea typeface="+mn-ea"/>
                <a:cs typeface="+mn-cs"/>
              </a:rPr>
              <a:t> in females, faecal impaction or enlarged prostate in males.</a:t>
            </a:r>
          </a:p>
          <a:p>
            <a:pPr marL="180000" indent="-180000">
              <a:buFont typeface="Arial"/>
              <a:buChar char="•"/>
            </a:pPr>
            <a:r>
              <a:rPr lang="en-AU" sz="1200" kern="1200" dirty="0">
                <a:solidFill>
                  <a:schemeClr val="tx1"/>
                </a:solidFill>
                <a:latin typeface="+mn-lt"/>
                <a:ea typeface="+mn-ea"/>
                <a:cs typeface="+mn-cs"/>
              </a:rPr>
              <a:t>Neurological conditions which could contribute may include stroke, dementia, </a:t>
            </a:r>
            <a:r>
              <a:rPr lang="en-AU" sz="1200" kern="1200" dirty="0" err="1">
                <a:solidFill>
                  <a:schemeClr val="tx1"/>
                </a:solidFill>
                <a:latin typeface="+mn-lt"/>
                <a:ea typeface="+mn-ea"/>
                <a:cs typeface="+mn-cs"/>
              </a:rPr>
              <a:t>Parkinsons</a:t>
            </a:r>
            <a:r>
              <a:rPr lang="en-AU" sz="1200" kern="1200" dirty="0">
                <a:solidFill>
                  <a:schemeClr val="tx1"/>
                </a:solidFill>
                <a:latin typeface="+mn-lt"/>
                <a:ea typeface="+mn-ea"/>
                <a:cs typeface="+mn-cs"/>
              </a:rPr>
              <a:t>, brain tumour, MS, paraplegia, and </a:t>
            </a:r>
            <a:r>
              <a:rPr lang="en-AU" sz="1200" kern="1200" dirty="0" err="1">
                <a:solidFill>
                  <a:schemeClr val="tx1"/>
                </a:solidFill>
                <a:latin typeface="+mn-lt"/>
                <a:ea typeface="+mn-ea"/>
                <a:cs typeface="+mn-cs"/>
              </a:rPr>
              <a:t>spina</a:t>
            </a:r>
            <a:r>
              <a:rPr lang="en-AU" sz="1200" kern="1200" dirty="0">
                <a:solidFill>
                  <a:schemeClr val="tx1"/>
                </a:solidFill>
                <a:latin typeface="+mn-lt"/>
                <a:ea typeface="+mn-ea"/>
                <a:cs typeface="+mn-cs"/>
              </a:rPr>
              <a:t> bifida</a:t>
            </a:r>
          </a:p>
          <a:p>
            <a:pPr marL="180000" indent="-180000">
              <a:buFont typeface="Arial"/>
              <a:buChar char="•"/>
            </a:pPr>
            <a:r>
              <a:rPr lang="en-AU" sz="1200" kern="1200" dirty="0">
                <a:solidFill>
                  <a:schemeClr val="tx1"/>
                </a:solidFill>
                <a:latin typeface="+mn-lt"/>
                <a:ea typeface="+mn-ea"/>
                <a:cs typeface="+mn-cs"/>
              </a:rPr>
              <a:t>It could be due to other medical conditions like poorly controlled diabetes or a tumour</a:t>
            </a:r>
          </a:p>
          <a:p>
            <a:pPr marL="180000" indent="-180000">
              <a:buFont typeface="Arial"/>
              <a:buChar char="•"/>
            </a:pPr>
            <a:r>
              <a:rPr lang="en-AU" sz="1200" kern="1200" dirty="0">
                <a:solidFill>
                  <a:schemeClr val="tx1"/>
                </a:solidFill>
                <a:latin typeface="+mn-lt"/>
                <a:ea typeface="+mn-ea"/>
                <a:cs typeface="+mn-cs"/>
              </a:rPr>
              <a:t>Other contributors could be Menopause or Reduction in oestrogen, Some medications, Respiratory ailments with chronic coughing – or even Environmental factors</a:t>
            </a:r>
          </a:p>
          <a:p>
            <a:pPr marL="180000" indent="-180000">
              <a:buFont typeface="Arial"/>
              <a:buChar char="•"/>
            </a:pPr>
            <a:r>
              <a:rPr lang="en-AU" sz="1200" kern="1200" dirty="0">
                <a:solidFill>
                  <a:schemeClr val="tx1"/>
                </a:solidFill>
                <a:latin typeface="+mn-lt"/>
                <a:ea typeface="+mn-ea"/>
                <a:cs typeface="+mn-cs"/>
              </a:rPr>
              <a:t>Weak pelvic floor muscles can be an issue for males and females </a:t>
            </a:r>
          </a:p>
        </p:txBody>
      </p:sp>
      <p:sp>
        <p:nvSpPr>
          <p:cNvPr id="4" name="Slide Number Placeholder 3"/>
          <p:cNvSpPr>
            <a:spLocks noGrp="1"/>
          </p:cNvSpPr>
          <p:nvPr>
            <p:ph type="sldNum" sz="quarter" idx="10"/>
          </p:nvPr>
        </p:nvSpPr>
        <p:spPr/>
        <p:txBody>
          <a:bodyPr/>
          <a:lstStyle/>
          <a:p>
            <a:fld id="{247B1C89-5AA8-F54D-8457-40DFA069D56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 variety of Physiological Effects of Ageing can contribute to continence challenges – we’ll explore some over the next few screens</a:t>
            </a:r>
          </a:p>
          <a:p>
            <a:pPr marL="180000" indent="-180000">
              <a:buFont typeface="Arial"/>
              <a:buChar char="•"/>
            </a:pPr>
            <a:r>
              <a:rPr lang="en-AU" sz="1200" kern="1200" dirty="0">
                <a:solidFill>
                  <a:schemeClr val="tx1"/>
                </a:solidFill>
                <a:latin typeface="+mn-lt"/>
                <a:ea typeface="+mn-ea"/>
                <a:cs typeface="+mn-cs"/>
              </a:rPr>
              <a:t>Older people may produce the same amount of urine during the night, sometimes more, than during the day</a:t>
            </a:r>
            <a:r>
              <a:rPr lang="en-AU" sz="1200" kern="1200" dirty="0">
                <a:solidFill>
                  <a:srgbClr val="FF0000"/>
                </a:solidFill>
                <a:latin typeface="+mn-lt"/>
                <a:ea typeface="+mn-ea"/>
                <a:cs typeface="+mn-cs"/>
              </a:rPr>
              <a:t> because they have a reduced amount of anti diuretic production overnight leading to more urine production</a:t>
            </a:r>
            <a:endParaRPr lang="en-AU"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Ageing kidney could result in decreased filtration rate or the whole organ shrinking</a:t>
            </a:r>
          </a:p>
          <a:p>
            <a:pPr marL="180000" indent="-180000">
              <a:buFont typeface="Arial"/>
              <a:buChar char="•"/>
            </a:pPr>
            <a:r>
              <a:rPr lang="en-AU" sz="1200" kern="1200" dirty="0">
                <a:solidFill>
                  <a:schemeClr val="tx1"/>
                </a:solidFill>
                <a:latin typeface="+mn-lt"/>
                <a:ea typeface="+mn-ea"/>
                <a:cs typeface="+mn-cs"/>
              </a:rPr>
              <a:t>Urinary tract issues could include failure of the bladder to empty properly, bladder neck obstruction and neurological control problems</a:t>
            </a:r>
          </a:p>
          <a:p>
            <a:pPr marL="180000" indent="-180000">
              <a:buFont typeface="Arial"/>
              <a:buChar char="•"/>
            </a:pPr>
            <a:r>
              <a:rPr lang="en-AU" sz="1200" kern="1200" dirty="0">
                <a:solidFill>
                  <a:schemeClr val="tx1"/>
                </a:solidFill>
                <a:latin typeface="+mn-lt"/>
                <a:ea typeface="+mn-ea"/>
                <a:cs typeface="+mn-cs"/>
              </a:rPr>
              <a:t>Bladder or kidney infection is more common in some elderly residents…. possibly due to underactive bladder or obstruction because of faecal impaction, enlarged prostate, or because bladder muscle contractions are not co-ordinated with the urethral sphincter so that emptying is incomplete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in the case of Multiple Sclerosis)</a:t>
            </a:r>
          </a:p>
          <a:p>
            <a:pPr marL="180000" indent="-180000">
              <a:buFont typeface="Arial"/>
              <a:buChar char="•"/>
            </a:pPr>
            <a:r>
              <a:rPr lang="en-AU" sz="1200" kern="1200" dirty="0">
                <a:solidFill>
                  <a:schemeClr val="tx1"/>
                </a:solidFill>
                <a:latin typeface="+mn-lt"/>
                <a:ea typeface="+mn-ea"/>
                <a:cs typeface="+mn-cs"/>
              </a:rPr>
              <a:t>Age changes in the bladder may include smaller capacity, decreased muscle tone &amp; bulk, decreased contractility meaning it does not empty fully – and changes in bladder sensation so the urge to pass urine only registers at near capacity, meaning not enough time to make it to the toilet. This</a:t>
            </a:r>
            <a:r>
              <a:rPr lang="en-AU" dirty="0"/>
              <a:t> </a:t>
            </a:r>
            <a:r>
              <a:rPr lang="en-AU" dirty="0">
                <a:solidFill>
                  <a:srgbClr val="FF0000"/>
                </a:solidFill>
              </a:rPr>
              <a:t>may be a result of bladder neuropathy, secondary to diabetes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Other physiological effects of ageing which can impact on continence include:</a:t>
            </a:r>
          </a:p>
          <a:p>
            <a:pPr marL="180000" indent="-180000">
              <a:buFont typeface="Arial"/>
              <a:buChar char="•"/>
            </a:pPr>
            <a:r>
              <a:rPr lang="en-AU" sz="1200" kern="1200" dirty="0">
                <a:solidFill>
                  <a:schemeClr val="tx1"/>
                </a:solidFill>
                <a:latin typeface="+mn-lt"/>
                <a:ea typeface="+mn-ea"/>
                <a:cs typeface="+mn-cs"/>
              </a:rPr>
              <a:t>Female hormone changes or menopause, as mentioned earlier. Menopause causes a decreased level or cessation of oestrogen which results in the walls of the urethra being less able to close efficiently so stress incontinence &amp; leakage is more likely.</a:t>
            </a:r>
          </a:p>
          <a:p>
            <a:pPr marL="180000" indent="-180000">
              <a:buFont typeface="Arial"/>
              <a:buChar char="•"/>
            </a:pPr>
            <a:r>
              <a:rPr lang="en-AU" sz="1200" kern="1200" dirty="0">
                <a:solidFill>
                  <a:schemeClr val="tx1"/>
                </a:solidFill>
                <a:latin typeface="+mn-lt"/>
                <a:ea typeface="+mn-ea"/>
                <a:cs typeface="+mn-cs"/>
              </a:rPr>
              <a:t>In males, the prostate can enlarge with age which can cause blockage of the bladder outlet. Middle aged males may require a Transurethral Resection of the prostate or ‘TURP’ to allow good urine flow through the urethra</a:t>
            </a:r>
          </a:p>
          <a:p>
            <a:pPr marL="180000" indent="-180000">
              <a:buFont typeface="Arial"/>
              <a:buChar char="•"/>
            </a:pPr>
            <a:r>
              <a:rPr lang="en-AU" sz="1200" kern="1200" dirty="0">
                <a:solidFill>
                  <a:schemeClr val="tx1"/>
                </a:solidFill>
                <a:latin typeface="+mn-lt"/>
                <a:ea typeface="+mn-ea"/>
                <a:cs typeface="+mn-cs"/>
              </a:rPr>
              <a:t>Now let’s look at the ageing bowel &amp; constipation. Prolonged bowel transit time may develop so it takes longer for food to pass through the body as waste products. The longer faeces is in the bowel, the harder &amp; drier it becomes.</a:t>
            </a:r>
          </a:p>
          <a:p>
            <a:pPr marL="180000" indent="-180000">
              <a:buFont typeface="Arial"/>
              <a:buChar char="•"/>
            </a:pPr>
            <a:r>
              <a:rPr lang="en-AU" sz="1200" kern="1200" dirty="0">
                <a:solidFill>
                  <a:schemeClr val="tx1"/>
                </a:solidFill>
                <a:latin typeface="+mn-lt"/>
                <a:ea typeface="+mn-ea"/>
                <a:cs typeface="+mn-cs"/>
              </a:rPr>
              <a:t>Colon walls thicken with age &amp; atrophy of the bowel mucosa or mucous membrane may also occur</a:t>
            </a:r>
          </a:p>
          <a:p>
            <a:pPr marL="180000" indent="-180000">
              <a:buFont typeface="Arial"/>
              <a:buChar char="•"/>
            </a:pPr>
            <a:r>
              <a:rPr lang="en-AU" sz="1200" kern="1200" dirty="0">
                <a:solidFill>
                  <a:schemeClr val="tx1"/>
                </a:solidFill>
                <a:latin typeface="+mn-lt"/>
                <a:ea typeface="+mn-ea"/>
                <a:cs typeface="+mn-cs"/>
              </a:rPr>
              <a:t>There may be poor rectal sensation due to age-related changes, meaning some residents don’t sense the need to use their bowels or distinguish between solid, liquid &amp; gaseous contents</a:t>
            </a:r>
          </a:p>
          <a:p>
            <a:pPr marL="180000" indent="-180000">
              <a:buFont typeface="Arial"/>
              <a:buChar char="•"/>
            </a:pPr>
            <a:r>
              <a:rPr lang="en-AU" sz="1200" kern="1200" dirty="0">
                <a:solidFill>
                  <a:schemeClr val="tx1"/>
                </a:solidFill>
                <a:latin typeface="+mn-lt"/>
                <a:ea typeface="+mn-ea"/>
                <a:cs typeface="+mn-cs"/>
              </a:rPr>
              <a:t>Elderly constipation may also be caused by medications, diet, dehydration and immobility</a:t>
            </a:r>
            <a:r>
              <a:rPr lang="en-AU"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80000" indent="-180000">
              <a:buFont typeface="Arial"/>
              <a:buChar char="•"/>
            </a:pPr>
            <a:r>
              <a:rPr lang="en-AU" sz="1200" kern="1200" dirty="0">
                <a:solidFill>
                  <a:schemeClr val="tx1"/>
                </a:solidFill>
                <a:latin typeface="+mn-lt"/>
                <a:ea typeface="+mn-ea"/>
                <a:cs typeface="+mn-cs"/>
              </a:rPr>
              <a:t>Let’s look at a few more physiological effects of ageing:</a:t>
            </a:r>
          </a:p>
          <a:p>
            <a:pPr marL="180000" indent="-180000">
              <a:buFont typeface="Arial"/>
              <a:buChar char="•"/>
            </a:pPr>
            <a:r>
              <a:rPr lang="en-AU" sz="1200" kern="1200" dirty="0">
                <a:solidFill>
                  <a:schemeClr val="tx1"/>
                </a:solidFill>
                <a:latin typeface="+mn-lt"/>
                <a:ea typeface="+mn-ea"/>
                <a:cs typeface="+mn-cs"/>
              </a:rPr>
              <a:t>Neurological conditions such as </a:t>
            </a:r>
            <a:r>
              <a:rPr lang="en-AU" sz="1200" kern="1200" dirty="0" err="1">
                <a:solidFill>
                  <a:schemeClr val="tx1"/>
                </a:solidFill>
                <a:latin typeface="+mn-lt"/>
                <a:ea typeface="+mn-ea"/>
                <a:cs typeface="+mn-cs"/>
              </a:rPr>
              <a:t>Parkinsons</a:t>
            </a:r>
            <a:r>
              <a:rPr lang="en-AU" sz="1200" kern="1200" dirty="0">
                <a:solidFill>
                  <a:schemeClr val="tx1"/>
                </a:solidFill>
                <a:latin typeface="+mn-lt"/>
                <a:ea typeface="+mn-ea"/>
                <a:cs typeface="+mn-cs"/>
              </a:rPr>
              <a:t>, stroke, MS, brain tumour, and dementia are more common in the elderly – as is unstable bladder or </a:t>
            </a:r>
            <a:r>
              <a:rPr lang="en-AU" sz="1200" kern="1200" dirty="0" err="1">
                <a:solidFill>
                  <a:schemeClr val="tx1"/>
                </a:solidFill>
                <a:latin typeface="+mn-lt"/>
                <a:ea typeface="+mn-ea"/>
                <a:cs typeface="+mn-cs"/>
              </a:rPr>
              <a:t>detrusor</a:t>
            </a:r>
            <a:r>
              <a:rPr lang="en-AU" sz="1200" kern="1200" dirty="0">
                <a:solidFill>
                  <a:schemeClr val="tx1"/>
                </a:solidFill>
                <a:latin typeface="+mn-lt"/>
                <a:ea typeface="+mn-ea"/>
                <a:cs typeface="+mn-cs"/>
              </a:rPr>
              <a:t> muscle instability, where the bladder contracts either spontaneously or when provoked – such as when</a:t>
            </a:r>
            <a:r>
              <a:rPr lang="en-AU" sz="1200" kern="1200" baseline="0" dirty="0">
                <a:solidFill>
                  <a:schemeClr val="tx1"/>
                </a:solidFill>
                <a:latin typeface="+mn-lt"/>
                <a:ea typeface="+mn-ea"/>
                <a:cs typeface="+mn-cs"/>
              </a:rPr>
              <a:t> </a:t>
            </a:r>
            <a:r>
              <a:rPr lang="en-AU" sz="1200" kern="1200" dirty="0">
                <a:solidFill>
                  <a:schemeClr val="tx1"/>
                </a:solidFill>
                <a:latin typeface="+mn-lt"/>
                <a:ea typeface="+mn-ea"/>
                <a:cs typeface="+mn-cs"/>
              </a:rPr>
              <a:t>coughing – because the normal inhibiting impulses the brain sends to the bladder are impaired</a:t>
            </a:r>
          </a:p>
          <a:p>
            <a:pPr marL="180000" indent="-180000">
              <a:buFont typeface="Arial"/>
              <a:buChar char="•"/>
            </a:pPr>
            <a:r>
              <a:rPr lang="en-AU" sz="1200" kern="1200" dirty="0">
                <a:solidFill>
                  <a:schemeClr val="tx1"/>
                </a:solidFill>
                <a:latin typeface="+mn-lt"/>
                <a:ea typeface="+mn-ea"/>
                <a:cs typeface="+mn-cs"/>
              </a:rPr>
              <a:t>Dementia can result in poor co-ordination of bladder contraction &amp; sphincter opening, resulting in urine retention. It may also interfere with a person’s ability to recognise the need to pass urine or empty their bowel, to hold on until they reach the toilet, to find the toilet, remove / put on clothing, or know when their bladder or bowel is completely empty</a:t>
            </a:r>
          </a:p>
          <a:p>
            <a:pPr marL="180000" indent="-180000">
              <a:buFont typeface="Arial"/>
              <a:buChar char="•"/>
            </a:pPr>
            <a:r>
              <a:rPr lang="en-AU" sz="1200" kern="1200" dirty="0">
                <a:solidFill>
                  <a:schemeClr val="tx1"/>
                </a:solidFill>
                <a:latin typeface="+mn-lt"/>
                <a:ea typeface="+mn-ea"/>
                <a:cs typeface="+mn-cs"/>
              </a:rPr>
              <a:t>Diabetes can contribute to an under-active bladder, which may result in incontinence with overflow</a:t>
            </a:r>
          </a:p>
          <a:p>
            <a:pPr marL="180000" indent="-180000">
              <a:buFont typeface="Arial"/>
              <a:buChar char="•"/>
            </a:pPr>
            <a:r>
              <a:rPr lang="en-AU" sz="1200" kern="1200" dirty="0">
                <a:solidFill>
                  <a:schemeClr val="tx1"/>
                </a:solidFill>
                <a:latin typeface="+mn-lt"/>
                <a:ea typeface="+mn-ea"/>
                <a:cs typeface="+mn-cs"/>
              </a:rPr>
              <a:t>It’s common for the elderly to use multiple medications &amp; this may impact on bladder function. Medications should be reviewed as part of a comprehensive approach to continence management.</a:t>
            </a:r>
          </a:p>
          <a:p>
            <a:pPr marL="180000" indent="-180000">
              <a:buFont typeface="Arial"/>
              <a:buChar char="•"/>
            </a:pPr>
            <a:r>
              <a:rPr lang="en-AU" sz="1200" kern="1200" dirty="0">
                <a:solidFill>
                  <a:schemeClr val="tx1"/>
                </a:solidFill>
                <a:latin typeface="+mn-lt"/>
                <a:ea typeface="+mn-ea"/>
                <a:cs typeface="+mn-cs"/>
              </a:rPr>
              <a:t>Restricting fluid intake to try &amp; reduce incontinence episodes can have the opposite effect, increasing urine concentration which in turn aggravates the bladder, as well as possibly causing a fluid &amp; electrolyte imbalance, dehydration, constipation &amp; confusion.</a:t>
            </a:r>
          </a:p>
          <a:p>
            <a:pPr marL="180000" indent="-180000">
              <a:buFont typeface="Arial"/>
              <a:buChar char="•"/>
            </a:pPr>
            <a:r>
              <a:rPr lang="en-AU" sz="1200" kern="1200" dirty="0">
                <a:solidFill>
                  <a:schemeClr val="tx1"/>
                </a:solidFill>
                <a:latin typeface="+mn-lt"/>
                <a:ea typeface="+mn-ea"/>
                <a:cs typeface="+mn-cs"/>
              </a:rPr>
              <a:t>A combination of medical factors – multiple pathology – can impact on an elderly person’s ability to remain continent. For example, </a:t>
            </a:r>
            <a:r>
              <a:rPr lang="en-AU" sz="1200" kern="1200" dirty="0" err="1">
                <a:solidFill>
                  <a:schemeClr val="tx1"/>
                </a:solidFill>
                <a:latin typeface="+mn-lt"/>
                <a:ea typeface="+mn-ea"/>
                <a:cs typeface="+mn-cs"/>
              </a:rPr>
              <a:t>Parkinsonian</a:t>
            </a:r>
            <a:r>
              <a:rPr lang="en-AU" sz="1200" kern="1200" dirty="0">
                <a:solidFill>
                  <a:schemeClr val="tx1"/>
                </a:solidFill>
                <a:latin typeface="+mn-lt"/>
                <a:ea typeface="+mn-ea"/>
                <a:cs typeface="+mn-cs"/>
              </a:rPr>
              <a:t> tremor affects mobility, Lung disease affects speed, and Arthritis affects dexterity.</a:t>
            </a:r>
          </a:p>
        </p:txBody>
      </p:sp>
      <p:sp>
        <p:nvSpPr>
          <p:cNvPr id="4" name="Slide Number Placeholder 3"/>
          <p:cNvSpPr>
            <a:spLocks noGrp="1"/>
          </p:cNvSpPr>
          <p:nvPr>
            <p:ph type="sldNum" sz="quarter" idx="10"/>
          </p:nvPr>
        </p:nvSpPr>
        <p:spPr/>
        <p:txBody>
          <a:bodyPr/>
          <a:lstStyle/>
          <a:p>
            <a:fld id="{247B1C89-5AA8-F54D-8457-40DFA069D56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Incontinence can have a variety of emotional, psychological &amp; social effects</a:t>
            </a:r>
          </a:p>
          <a:p>
            <a:pPr marL="180000" indent="-180000">
              <a:buFont typeface="Arial"/>
              <a:buChar char="•"/>
            </a:pPr>
            <a:r>
              <a:rPr lang="en-AU" sz="1200" kern="1200" dirty="0">
                <a:solidFill>
                  <a:schemeClr val="tx1"/>
                </a:solidFill>
                <a:latin typeface="+mn-lt"/>
                <a:ea typeface="+mn-ea"/>
                <a:cs typeface="+mn-cs"/>
              </a:rPr>
              <a:t>The person suffering from incontinence may feel like an outcast or abnormal, leading to social isolation and alienation</a:t>
            </a:r>
          </a:p>
          <a:p>
            <a:pPr marL="180000" indent="-180000">
              <a:buFont typeface="Arial"/>
              <a:buChar char="•"/>
            </a:pPr>
            <a:r>
              <a:rPr lang="en-AU" sz="1200" kern="1200" dirty="0">
                <a:solidFill>
                  <a:schemeClr val="tx1"/>
                </a:solidFill>
                <a:latin typeface="+mn-lt"/>
                <a:ea typeface="+mn-ea"/>
                <a:cs typeface="+mn-cs"/>
              </a:rPr>
              <a:t>They may be perceived by others to be lazy or attention seeking</a:t>
            </a:r>
          </a:p>
          <a:p>
            <a:pPr marL="180000" indent="-180000">
              <a:buFont typeface="Arial"/>
              <a:buChar char="•"/>
            </a:pPr>
            <a:r>
              <a:rPr lang="en-AU" sz="1200" kern="1200" dirty="0">
                <a:solidFill>
                  <a:schemeClr val="tx1"/>
                </a:solidFill>
                <a:latin typeface="+mn-lt"/>
                <a:ea typeface="+mn-ea"/>
                <a:cs typeface="+mn-cs"/>
              </a:rPr>
              <a:t>Continence challenges can leave a person feeling annoyed or angry, guilty, or embarrassed and ashamed</a:t>
            </a:r>
          </a:p>
          <a:p>
            <a:pPr marL="180000" indent="-180000">
              <a:buFont typeface="Arial"/>
              <a:buChar char="•"/>
            </a:pPr>
            <a:r>
              <a:rPr lang="en-AU" sz="1200" kern="1200" dirty="0">
                <a:solidFill>
                  <a:schemeClr val="tx1"/>
                </a:solidFill>
                <a:latin typeface="+mn-lt"/>
                <a:ea typeface="+mn-ea"/>
                <a:cs typeface="+mn-cs"/>
              </a:rPr>
              <a:t>It can also lead to skin </a:t>
            </a:r>
            <a:r>
              <a:rPr lang="en-AU" sz="1200" b="0" i="0" kern="1200" dirty="0">
                <a:solidFill>
                  <a:schemeClr val="tx1"/>
                </a:solidFill>
                <a:latin typeface="+mn-lt"/>
                <a:ea typeface="+mn-ea"/>
                <a:cs typeface="+mn-cs"/>
              </a:rPr>
              <a:t>problems</a:t>
            </a:r>
            <a:r>
              <a:rPr lang="en-AU" sz="1200" b="0" i="0" kern="1200" baseline="0" dirty="0">
                <a:solidFill>
                  <a:schemeClr val="tx1"/>
                </a:solidFill>
                <a:latin typeface="+mn-lt"/>
                <a:ea typeface="+mn-ea"/>
                <a:cs typeface="+mn-cs"/>
              </a:rPr>
              <a:t> </a:t>
            </a:r>
            <a:r>
              <a:rPr lang="en-AU" sz="1200" b="0" i="0" kern="1200" baseline="0" dirty="0">
                <a:solidFill>
                  <a:srgbClr val="FF0000"/>
                </a:solidFill>
                <a:latin typeface="+mn-lt"/>
                <a:ea typeface="+mn-ea"/>
                <a:cs typeface="+mn-cs"/>
              </a:rPr>
              <a:t>such as excoriation &amp; eczema</a:t>
            </a:r>
            <a:endParaRPr lang="en-AU" sz="1200" b="0" i="0" kern="1200" dirty="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There can be a variety of contributors to elderly incontinence, including physiological reasons</a:t>
            </a:r>
          </a:p>
          <a:p>
            <a:pPr marL="180000" indent="-180000">
              <a:buFont typeface="Arial"/>
              <a:buChar char="•"/>
            </a:pPr>
            <a:r>
              <a:rPr lang="en-AU" sz="1200" kern="1200" dirty="0">
                <a:solidFill>
                  <a:schemeClr val="tx1"/>
                </a:solidFill>
                <a:latin typeface="+mn-lt"/>
                <a:ea typeface="+mn-ea"/>
                <a:cs typeface="+mn-cs"/>
              </a:rPr>
              <a:t>Incontinence can have emotional, psychological &amp; social </a:t>
            </a:r>
            <a:r>
              <a:rPr lang="en-AU" sz="1200" kern="1200">
                <a:solidFill>
                  <a:schemeClr val="tx1"/>
                </a:solidFill>
                <a:latin typeface="+mn-lt"/>
                <a:ea typeface="+mn-ea"/>
                <a:cs typeface="+mn-cs"/>
              </a:rPr>
              <a:t>effects</a:t>
            </a:r>
          </a:p>
          <a:p>
            <a:pPr marL="180000" indent="-180000">
              <a:buFont typeface="Arial"/>
              <a:buChar char="•"/>
            </a:pPr>
            <a:r>
              <a:rPr lang="en-AU" sz="1200" kern="1200">
                <a:solidFill>
                  <a:schemeClr val="tx1"/>
                </a:solidFill>
                <a:latin typeface="+mn-lt"/>
                <a:ea typeface="+mn-ea"/>
                <a:cs typeface="+mn-cs"/>
              </a:rPr>
              <a:t>While </a:t>
            </a:r>
            <a:r>
              <a:rPr lang="en-AU" sz="1200" kern="1200" dirty="0">
                <a:solidFill>
                  <a:schemeClr val="tx1"/>
                </a:solidFill>
                <a:latin typeface="+mn-lt"/>
                <a:ea typeface="+mn-ea"/>
                <a:cs typeface="+mn-cs"/>
              </a:rPr>
              <a:t>many older people passively accept their incontinence, individuals need to examine their own attitude to incontinence &amp; take a problem-solving approach to prevent or minimise incontinent episodes</a:t>
            </a:r>
            <a:r>
              <a:rPr lang="en-AU"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372ACBD-8321-F347-A0B6-D61F088002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F119C3-11A6-4248-A9F3-CDCCA1CB82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832F9BB-5495-1F47-81C6-B5A2DC17E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EC6261-72EF-BD48-A441-A122FB966D01}"/>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8BEF7199-C31C-F443-B271-35B76F93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59F0-B370-B44F-A02A-5B0977E47975}"/>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38585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7B7D-7788-FB41-AA83-26C9C980FB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71C75B-8B3D-F64D-BFC7-0523BF955B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01C2D-9B74-3048-A41F-E341ED5CCA94}"/>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C94DFED-D5C8-2E4C-B72E-26907F734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E2B9A-00DD-294C-A9DB-548E06497F79}"/>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361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08678-B146-B046-B4A2-C1F11A4926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9D856-4F84-E846-9B75-1CA2636BCB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EB8A33-2CC8-2B4F-AE79-696CB86E523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A87F502-4592-5740-A069-17B8FC510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E2455-238E-3C4F-A853-32B13BE50BC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03849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06B4C4E-9B75-3848-98A7-CA48E5E50A96}"/>
              </a:ext>
            </a:extLst>
          </p:cNvPr>
          <p:cNvPicPr>
            <a:picLocks noChangeAspect="1"/>
          </p:cNvPicPr>
          <p:nvPr userDrawn="1"/>
        </p:nvPicPr>
        <p:blipFill>
          <a:blip r:embed="rId2"/>
          <a:stretch>
            <a:fillRect/>
          </a:stretch>
        </p:blipFill>
        <p:spPr>
          <a:xfrm>
            <a:off x="10195" y="0"/>
            <a:ext cx="12181805" cy="6858000"/>
          </a:xfrm>
          <a:prstGeom prst="rect">
            <a:avLst/>
          </a:prstGeom>
        </p:spPr>
      </p:pic>
      <p:sp>
        <p:nvSpPr>
          <p:cNvPr id="2" name="Title 1">
            <a:extLst>
              <a:ext uri="{FF2B5EF4-FFF2-40B4-BE49-F238E27FC236}">
                <a16:creationId xmlns:a16="http://schemas.microsoft.com/office/drawing/2014/main" id="{146FD25A-9623-A14D-AA86-24CD28C4351E}"/>
              </a:ext>
            </a:extLst>
          </p:cNvPr>
          <p:cNvSpPr>
            <a:spLocks noGrp="1"/>
          </p:cNvSpPr>
          <p:nvPr>
            <p:ph type="title"/>
          </p:nvPr>
        </p:nvSpPr>
        <p:spPr>
          <a:xfrm>
            <a:off x="10195" y="384313"/>
            <a:ext cx="5847266" cy="760275"/>
          </a:xfrm>
        </p:spPr>
        <p:txBody>
          <a:bodyPr/>
          <a:lstStyle>
            <a:lvl1pPr>
              <a:defRPr sz="3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49E967-4D70-6740-AAEF-FEDB3FC8D2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85760F-3E00-A84A-A9D1-E40A4E5E798C}"/>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36A6C37-760D-A347-B760-E58D3DF2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C6B80-6417-D648-8467-571C5FF1AA9A}"/>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5053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ABD4-244B-534B-9726-707BB9ABCD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0B5C03-D794-B540-85B4-2AF0C2EB7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2BDE5B-5725-304D-BE59-3E17CBFF12CF}"/>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B2D53A8-8F51-014B-9F00-F14FC89B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F8C78-9F61-C941-A36C-FFDB2E20C89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0680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4B99-3B92-0C4F-84F1-C81A1ADDAE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3AA239-4A5A-7443-9B19-FC1CC50C96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E1C326-E1AF-B542-A352-5D219EF821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4E8ADF-C62B-2940-A7DF-A9B8286D375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F2B11046-9652-2E4E-A6C1-18C956509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06C70-F38D-8D45-9B1C-A76FE82C0CA0}"/>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92130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E01-88B4-3A4B-8917-97F8E4180B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9EB11-6AD4-C145-BEF0-6426FF7A7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9CE005-62BB-304A-8321-CF3239C66F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7CCB50-ED7E-6E49-A10D-C07F1D195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E3AD1E-823E-314A-B347-1AFC4F301B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D199AD-DC4C-1E42-B6E7-0001BDD3BAF3}"/>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8" name="Footer Placeholder 7">
            <a:extLst>
              <a:ext uri="{FF2B5EF4-FFF2-40B4-BE49-F238E27FC236}">
                <a16:creationId xmlns:a16="http://schemas.microsoft.com/office/drawing/2014/main" id="{BFDAD87E-FC10-C548-8949-7BEFB3DDC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573E0-B9CD-8344-B432-F3E59BC66D3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3915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947A-7ED8-3041-AF64-CBD262C3FE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DB1D91-C701-0547-9CBF-DDED13369DF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4" name="Footer Placeholder 3">
            <a:extLst>
              <a:ext uri="{FF2B5EF4-FFF2-40B4-BE49-F238E27FC236}">
                <a16:creationId xmlns:a16="http://schemas.microsoft.com/office/drawing/2014/main" id="{2AEB2F53-3F5E-8E49-958B-224FD383F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956D2-D122-0D42-A910-490F981ADFC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6930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F7D83-D53A-6C44-BD17-B15597BA0025}"/>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3" name="Footer Placeholder 2">
            <a:extLst>
              <a:ext uri="{FF2B5EF4-FFF2-40B4-BE49-F238E27FC236}">
                <a16:creationId xmlns:a16="http://schemas.microsoft.com/office/drawing/2014/main" id="{C1D63BEA-E871-864D-9D35-2C2E45A99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5A117-B814-8340-B48A-D1AB67F065F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68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6D6-4CB4-1F40-ABE8-28D1A4F0DE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A8AA26F-5958-6041-B347-3D7570FE4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C1D791-0E96-9844-BD7A-B8FB8B6DA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FF725-E07B-504B-AF53-C37723CD25D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9A438BCC-8079-F34E-8947-0C16F97F4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A8C1C-ED98-F948-BA2E-90A877E6FBD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274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D1B-F50B-274F-902E-B652A12C62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32DD29-72BC-A84E-B365-EF6D6DA6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1E4D0-6FEB-CF4E-B05B-F82CEE14A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A07F5-A2FD-DF42-A4AD-7034C9770159}"/>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60205333-0DFE-394B-812C-7706E36A2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69C35-08B4-6249-B911-FAAC64BA15B2}"/>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73380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FDC4C49-993A-0A4C-8C98-C481F3BC482D}"/>
              </a:ext>
            </a:extLst>
          </p:cNvPr>
          <p:cNvPicPr>
            <a:picLocks noChangeAspect="1"/>
          </p:cNvPicPr>
          <p:nvPr userDrawn="1"/>
        </p:nvPicPr>
        <p:blipFill>
          <a:blip r:embed="rId13"/>
          <a:stretch>
            <a:fillRect/>
          </a:stretch>
        </p:blipFill>
        <p:spPr>
          <a:xfrm>
            <a:off x="10195" y="0"/>
            <a:ext cx="12181805" cy="6858000"/>
          </a:xfrm>
          <a:prstGeom prst="rect">
            <a:avLst/>
          </a:prstGeom>
        </p:spPr>
      </p:pic>
      <p:sp>
        <p:nvSpPr>
          <p:cNvPr id="2" name="Title Placeholder 1">
            <a:extLst>
              <a:ext uri="{FF2B5EF4-FFF2-40B4-BE49-F238E27FC236}">
                <a16:creationId xmlns:a16="http://schemas.microsoft.com/office/drawing/2014/main" id="{22B14D07-5631-6F47-9957-16F318FB00B6}"/>
              </a:ext>
            </a:extLst>
          </p:cNvPr>
          <p:cNvSpPr>
            <a:spLocks noGrp="1"/>
          </p:cNvSpPr>
          <p:nvPr>
            <p:ph type="title"/>
          </p:nvPr>
        </p:nvSpPr>
        <p:spPr>
          <a:xfrm>
            <a:off x="10195" y="357809"/>
            <a:ext cx="7517040" cy="98066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A9CEC24-8898-2D49-ACF3-D1AF25BA8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57C68D-A75D-1A48-BFC1-913048E6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3D1C0FFB-F448-C340-96B2-88B851DB4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EB72E-E4C1-3C4B-9A7D-7C6E73C75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D07-6AF9-0D48-87B4-2D1B24E8AFF9}" type="slidenum">
              <a:rPr lang="en-US" smtClean="0"/>
              <a:t>‹#›</a:t>
            </a:fld>
            <a:endParaRPr lang="en-US"/>
          </a:p>
        </p:txBody>
      </p:sp>
    </p:spTree>
    <p:extLst>
      <p:ext uri="{BB962C8B-B14F-4D97-AF65-F5344CB8AC3E}">
        <p14:creationId xmlns:p14="http://schemas.microsoft.com/office/powerpoint/2010/main" val="2690858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2209800" y="2130425"/>
            <a:ext cx="7772400" cy="1899708"/>
          </a:xfrm>
        </p:spPr>
        <p:txBody>
          <a:bodyPr>
            <a:normAutofit fontScale="90000"/>
          </a:bodyPr>
          <a:lstStyle/>
          <a:p>
            <a:r>
              <a:rPr lang="en-US" dirty="0">
                <a:latin typeface="Calibri" panose="020F0502020204030204" pitchFamily="34" charset="0"/>
                <a:cs typeface="Calibri" panose="020F0502020204030204" pitchFamily="34" charset="0"/>
              </a:rPr>
              <a:t>Module 8</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Continence in the Elderly &amp; its Effects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2AEA8E-5569-4E59-80B2-54037710E0EE}"/>
              </a:ext>
            </a:extLst>
          </p:cNvPr>
          <p:cNvSpPr txBox="1"/>
          <p:nvPr/>
        </p:nvSpPr>
        <p:spPr>
          <a:xfrm>
            <a:off x="185059" y="1828799"/>
            <a:ext cx="10339250" cy="400110"/>
          </a:xfrm>
          <a:prstGeom prst="rect">
            <a:avLst/>
          </a:prstGeom>
          <a:noFill/>
        </p:spPr>
        <p:txBody>
          <a:bodyPr wrap="square" rtlCol="0">
            <a:spAutoFit/>
          </a:bodyPr>
          <a:lstStyle/>
          <a:p>
            <a:endParaRPr lang="en-AU" sz="2000" dirty="0"/>
          </a:p>
        </p:txBody>
      </p:sp>
      <p:sp>
        <p:nvSpPr>
          <p:cNvPr id="6" name="TextBox 5">
            <a:extLst>
              <a:ext uri="{FF2B5EF4-FFF2-40B4-BE49-F238E27FC236}">
                <a16:creationId xmlns:a16="http://schemas.microsoft.com/office/drawing/2014/main" id="{A7151600-DFEB-4DC8-B492-173DE829FBA9}"/>
              </a:ext>
            </a:extLst>
          </p:cNvPr>
          <p:cNvSpPr txBox="1"/>
          <p:nvPr/>
        </p:nvSpPr>
        <p:spPr>
          <a:xfrm>
            <a:off x="76202" y="623333"/>
            <a:ext cx="10339250" cy="461665"/>
          </a:xfrm>
          <a:prstGeom prst="rect">
            <a:avLst/>
          </a:prstGeom>
          <a:noFill/>
        </p:spPr>
        <p:txBody>
          <a:bodyPr wrap="square" rtlCol="0">
            <a:spAutoFit/>
          </a:bodyPr>
          <a:lstStyle/>
          <a:p>
            <a:r>
              <a:rPr lang="en-AU" sz="2400" dirty="0">
                <a:solidFill>
                  <a:schemeClr val="accent6">
                    <a:lumMod val="75000"/>
                  </a:schemeClr>
                </a:solidFill>
              </a:rPr>
              <a:t>This certifies that</a:t>
            </a:r>
          </a:p>
        </p:txBody>
      </p:sp>
      <p:sp>
        <p:nvSpPr>
          <p:cNvPr id="7" name="Line 4">
            <a:extLst>
              <a:ext uri="{FF2B5EF4-FFF2-40B4-BE49-F238E27FC236}">
                <a16:creationId xmlns:a16="http://schemas.microsoft.com/office/drawing/2014/main" id="{BA00EB08-09B4-4E80-BF22-1A7B03376489}"/>
              </a:ext>
            </a:extLst>
          </p:cNvPr>
          <p:cNvSpPr>
            <a:spLocks noChangeShapeType="1"/>
          </p:cNvSpPr>
          <p:nvPr/>
        </p:nvSpPr>
        <p:spPr bwMode="auto">
          <a:xfrm>
            <a:off x="350838" y="2600340"/>
            <a:ext cx="499268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 name="Rectangle 1">
            <a:extLst>
              <a:ext uri="{FF2B5EF4-FFF2-40B4-BE49-F238E27FC236}">
                <a16:creationId xmlns:a16="http://schemas.microsoft.com/office/drawing/2014/main" id="{B839826D-3C1F-4FFE-B513-CE57822B7BD7}"/>
              </a:ext>
            </a:extLst>
          </p:cNvPr>
          <p:cNvSpPr/>
          <p:nvPr/>
        </p:nvSpPr>
        <p:spPr>
          <a:xfrm>
            <a:off x="263725" y="3275112"/>
            <a:ext cx="4992687" cy="369332"/>
          </a:xfrm>
          <a:prstGeom prst="rect">
            <a:avLst/>
          </a:prstGeom>
        </p:spPr>
        <p:txBody>
          <a:bodyPr wrap="square">
            <a:spAutoFit/>
          </a:bodyPr>
          <a:lstStyle/>
          <a:p>
            <a:pPr>
              <a:spcBef>
                <a:spcPct val="20000"/>
              </a:spcBef>
            </a:pPr>
            <a:r>
              <a:rPr lang="en-AU" dirty="0"/>
              <a:t>has attended the continence management session</a:t>
            </a:r>
          </a:p>
        </p:txBody>
      </p:sp>
      <p:sp>
        <p:nvSpPr>
          <p:cNvPr id="8" name="Text Box 16">
            <a:extLst>
              <a:ext uri="{FF2B5EF4-FFF2-40B4-BE49-F238E27FC236}">
                <a16:creationId xmlns:a16="http://schemas.microsoft.com/office/drawing/2014/main" id="{A7BE8A2E-052A-4E16-9F17-C303D717BFC4}"/>
              </a:ext>
            </a:extLst>
          </p:cNvPr>
          <p:cNvSpPr txBox="1">
            <a:spLocks noChangeArrowheads="1"/>
          </p:cNvSpPr>
          <p:nvPr/>
        </p:nvSpPr>
        <p:spPr bwMode="auto">
          <a:xfrm>
            <a:off x="269126" y="5365418"/>
            <a:ext cx="515611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AU" dirty="0"/>
              <a:t>Date of Completion</a:t>
            </a:r>
            <a:r>
              <a:rPr lang="en-AU" sz="1200" dirty="0"/>
              <a:t>_______________________________</a:t>
            </a:r>
          </a:p>
        </p:txBody>
      </p:sp>
      <p:sp>
        <p:nvSpPr>
          <p:cNvPr id="9" name="TextBox 8">
            <a:extLst>
              <a:ext uri="{FF2B5EF4-FFF2-40B4-BE49-F238E27FC236}">
                <a16:creationId xmlns:a16="http://schemas.microsoft.com/office/drawing/2014/main" id="{9A71D895-01F7-494D-A6BE-B914F5587AA1}"/>
              </a:ext>
            </a:extLst>
          </p:cNvPr>
          <p:cNvSpPr txBox="1"/>
          <p:nvPr/>
        </p:nvSpPr>
        <p:spPr>
          <a:xfrm>
            <a:off x="185059" y="2228909"/>
            <a:ext cx="996469" cy="369332"/>
          </a:xfrm>
          <a:prstGeom prst="rect">
            <a:avLst/>
          </a:prstGeom>
          <a:noFill/>
        </p:spPr>
        <p:txBody>
          <a:bodyPr wrap="square" rtlCol="0">
            <a:spAutoFit/>
          </a:bodyPr>
          <a:lstStyle/>
          <a:p>
            <a:r>
              <a:rPr lang="en-AU" dirty="0"/>
              <a:t>  Name:</a:t>
            </a:r>
          </a:p>
        </p:txBody>
      </p:sp>
      <p:sp>
        <p:nvSpPr>
          <p:cNvPr id="3" name="Rectangle 2">
            <a:extLst>
              <a:ext uri="{FF2B5EF4-FFF2-40B4-BE49-F238E27FC236}">
                <a16:creationId xmlns:a16="http://schemas.microsoft.com/office/drawing/2014/main" id="{E124E729-D8B5-4032-BA75-7B2B964ECF92}"/>
              </a:ext>
            </a:extLst>
          </p:cNvPr>
          <p:cNvSpPr/>
          <p:nvPr/>
        </p:nvSpPr>
        <p:spPr>
          <a:xfrm>
            <a:off x="263725" y="4259760"/>
            <a:ext cx="6665479" cy="523220"/>
          </a:xfrm>
          <a:prstGeom prst="rect">
            <a:avLst/>
          </a:prstGeom>
        </p:spPr>
        <p:txBody>
          <a:bodyPr wrap="none">
            <a:spAutoFit/>
          </a:bodyPr>
          <a:lstStyle/>
          <a:p>
            <a:r>
              <a:rPr lang="en-AU" sz="2800" b="1" dirty="0">
                <a:solidFill>
                  <a:schemeClr val="accent6">
                    <a:lumMod val="75000"/>
                  </a:schemeClr>
                </a:solidFill>
              </a:rPr>
              <a:t>Module 8: Elderly Incontinence &amp; its Effects</a:t>
            </a:r>
          </a:p>
        </p:txBody>
      </p:sp>
    </p:spTree>
    <p:extLst>
      <p:ext uri="{BB962C8B-B14F-4D97-AF65-F5344CB8AC3E}">
        <p14:creationId xmlns:p14="http://schemas.microsoft.com/office/powerpoint/2010/main" val="358296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9"/>
          <p:cNvSpPr txBox="1">
            <a:spLocks/>
          </p:cNvSpPr>
          <p:nvPr/>
        </p:nvSpPr>
        <p:spPr>
          <a:xfrm>
            <a:off x="624957" y="1783310"/>
            <a:ext cx="5736313" cy="4416620"/>
          </a:xfrm>
          <a:prstGeom prst="rect">
            <a:avLst/>
          </a:prstGeom>
        </p:spPr>
        <p:txBody>
          <a:bodyPr vert="horz" lIns="0" tIns="45720" rIns="91440" bIns="0" rtlCol="0">
            <a:noAutofit/>
          </a:bodyPr>
          <a:lstStyle/>
          <a:p>
            <a:pPr>
              <a:spcAft>
                <a:spcPts val="1000"/>
              </a:spcAft>
            </a:pPr>
            <a:r>
              <a:rPr lang="en-AU" sz="2200" dirty="0"/>
              <a:t>Find underlying cause, don’t just accept it as part of ageing</a:t>
            </a:r>
          </a:p>
          <a:p>
            <a:pPr>
              <a:spcAft>
                <a:spcPts val="600"/>
              </a:spcAft>
            </a:pPr>
            <a:r>
              <a:rPr lang="en-AU" sz="2200" dirty="0"/>
              <a:t>This module explores:</a:t>
            </a:r>
          </a:p>
          <a:p>
            <a:pPr marL="324000" indent="-324000">
              <a:spcAft>
                <a:spcPts val="600"/>
              </a:spcAft>
              <a:buFont typeface="Arial"/>
              <a:buChar char="•"/>
            </a:pPr>
            <a:r>
              <a:rPr lang="en-AU" sz="2200" dirty="0"/>
              <a:t>Contributing factors</a:t>
            </a:r>
          </a:p>
          <a:p>
            <a:pPr marL="324000" indent="-324000">
              <a:spcAft>
                <a:spcPts val="600"/>
              </a:spcAft>
              <a:buFont typeface="Arial"/>
              <a:buChar char="•"/>
            </a:pPr>
            <a:r>
              <a:rPr lang="en-AU" sz="2200" dirty="0"/>
              <a:t>Impacting physiological effects</a:t>
            </a:r>
          </a:p>
          <a:p>
            <a:pPr marL="324000" indent="-324000">
              <a:spcAft>
                <a:spcPts val="1000"/>
              </a:spcAft>
              <a:buFont typeface="Arial"/>
              <a:buChar char="•"/>
            </a:pPr>
            <a:r>
              <a:rPr lang="en-AU" sz="2200" dirty="0"/>
              <a:t>Emotional impact of elderly</a:t>
            </a:r>
            <a:br>
              <a:rPr lang="en-AU" sz="2200" dirty="0"/>
            </a:br>
            <a:r>
              <a:rPr lang="en-AU" sz="2200" dirty="0"/>
              <a:t>incontinence </a:t>
            </a:r>
          </a:p>
        </p:txBody>
      </p:sp>
      <p:sp>
        <p:nvSpPr>
          <p:cNvPr id="12" name="Title 28"/>
          <p:cNvSpPr txBox="1">
            <a:spLocks/>
          </p:cNvSpPr>
          <p:nvPr/>
        </p:nvSpPr>
        <p:spPr>
          <a:xfrm>
            <a:off x="272418" y="430130"/>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Module Profile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4"/>
          <p:cNvSpPr txBox="1">
            <a:spLocks/>
          </p:cNvSpPr>
          <p:nvPr/>
        </p:nvSpPr>
        <p:spPr>
          <a:xfrm>
            <a:off x="525806" y="1894268"/>
            <a:ext cx="7047299" cy="3245894"/>
          </a:xfrm>
          <a:prstGeom prst="rect">
            <a:avLst/>
          </a:prstGeom>
        </p:spPr>
        <p:txBody>
          <a:bodyPr vert="horz" lIns="0" tIns="0" rIns="0" bIns="0" rtlCol="0">
            <a:noAutofit/>
          </a:bodyPr>
          <a:lstStyle/>
          <a:p>
            <a:pPr marL="324000" indent="-324000">
              <a:spcAft>
                <a:spcPts val="1000"/>
              </a:spcAft>
              <a:buFont typeface="Arial"/>
              <a:buChar char="•"/>
            </a:pPr>
            <a:r>
              <a:rPr lang="en-AU" sz="2200" dirty="0"/>
              <a:t>Older people are more at risk of developing incontinence</a:t>
            </a:r>
          </a:p>
          <a:p>
            <a:pPr marL="324000" indent="-324000">
              <a:spcAft>
                <a:spcPts val="1000"/>
              </a:spcAft>
              <a:buFont typeface="Arial"/>
              <a:buChar char="•"/>
            </a:pPr>
            <a:r>
              <a:rPr lang="en-AU" sz="2200" dirty="0"/>
              <a:t>But it’s not just a normal part of ageing</a:t>
            </a:r>
          </a:p>
          <a:p>
            <a:pPr marL="324000" indent="-324000">
              <a:spcAft>
                <a:spcPts val="1000"/>
              </a:spcAft>
              <a:buFont typeface="Arial"/>
              <a:buChar char="•"/>
            </a:pPr>
            <a:r>
              <a:rPr lang="en-AU" sz="2200" dirty="0"/>
              <a:t>It is important to investigate cause/s</a:t>
            </a:r>
          </a:p>
          <a:p>
            <a:pPr marL="324000" indent="-324000">
              <a:spcAft>
                <a:spcPts val="1000"/>
              </a:spcAft>
              <a:buFont typeface="Arial"/>
              <a:buChar char="•"/>
            </a:pPr>
            <a:r>
              <a:rPr lang="en-AU" sz="2200" dirty="0"/>
              <a:t>Address / manage contributing factors</a:t>
            </a:r>
          </a:p>
          <a:p>
            <a:pPr marL="324000" indent="-324000">
              <a:spcAft>
                <a:spcPts val="600"/>
              </a:spcAft>
              <a:buFont typeface="Arial"/>
              <a:buChar char="•"/>
            </a:pPr>
            <a:r>
              <a:rPr lang="en-AU" sz="2200" dirty="0"/>
              <a:t>Aim to:</a:t>
            </a:r>
          </a:p>
          <a:p>
            <a:pPr marL="648000" indent="-324000">
              <a:spcAft>
                <a:spcPts val="600"/>
              </a:spcAft>
              <a:buFont typeface="Lucida Grande"/>
              <a:buChar char="-"/>
            </a:pPr>
            <a:r>
              <a:rPr lang="en-AU" sz="2200" dirty="0"/>
              <a:t>Prevent / minimise incontinent episodes</a:t>
            </a:r>
          </a:p>
          <a:p>
            <a:pPr marL="648000" indent="-324000">
              <a:spcAft>
                <a:spcPts val="600"/>
              </a:spcAft>
              <a:buFont typeface="Lucida Grande"/>
              <a:buChar char="-"/>
            </a:pPr>
            <a:r>
              <a:rPr lang="en-AU" sz="2200" dirty="0"/>
              <a:t>Manage it to maintain resident’s dignity </a:t>
            </a:r>
            <a:endParaRPr lang="en-US" sz="2200" dirty="0"/>
          </a:p>
        </p:txBody>
      </p:sp>
      <p:sp>
        <p:nvSpPr>
          <p:cNvPr id="9" name="Title 28"/>
          <p:cNvSpPr txBox="1">
            <a:spLocks/>
          </p:cNvSpPr>
          <p:nvPr/>
        </p:nvSpPr>
        <p:spPr>
          <a:xfrm>
            <a:off x="525806" y="578567"/>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64"/>
          <p:cNvSpPr txBox="1">
            <a:spLocks/>
          </p:cNvSpPr>
          <p:nvPr/>
        </p:nvSpPr>
        <p:spPr>
          <a:xfrm>
            <a:off x="316804" y="1328416"/>
            <a:ext cx="8518724" cy="4741878"/>
          </a:xfrm>
          <a:prstGeom prst="rect">
            <a:avLst/>
          </a:prstGeom>
        </p:spPr>
        <p:txBody>
          <a:bodyPr vert="horz" lIns="0" tIns="0" rIns="0" bIns="0" rtlCol="0">
            <a:noAutofit/>
          </a:bodyPr>
          <a:lstStyle/>
          <a:p>
            <a:pPr>
              <a:spcAft>
                <a:spcPts val="1000"/>
              </a:spcAft>
            </a:pPr>
            <a:r>
              <a:rPr lang="en-AU" sz="2200" dirty="0"/>
              <a:t>Factors contributing to elderly urinary incontinence may include:</a:t>
            </a:r>
          </a:p>
          <a:p>
            <a:pPr marL="252000" indent="-252000">
              <a:spcAft>
                <a:spcPts val="500"/>
              </a:spcAft>
              <a:buFont typeface="Arial"/>
              <a:buChar char="•"/>
            </a:pPr>
            <a:r>
              <a:rPr lang="en-AU" sz="1900" dirty="0"/>
              <a:t>Urinary tract infection</a:t>
            </a:r>
          </a:p>
          <a:p>
            <a:pPr marL="252000" indent="-252000">
              <a:spcAft>
                <a:spcPts val="500"/>
              </a:spcAft>
              <a:buFont typeface="Arial"/>
              <a:buChar char="•"/>
            </a:pPr>
            <a:r>
              <a:rPr lang="en-AU" sz="1900" dirty="0"/>
              <a:t>Impaired mobility / dexterity / vision</a:t>
            </a:r>
          </a:p>
          <a:p>
            <a:pPr marL="252000" indent="-252000">
              <a:spcAft>
                <a:spcPts val="500"/>
              </a:spcAft>
              <a:buFont typeface="Arial"/>
              <a:buChar char="•"/>
            </a:pPr>
            <a:r>
              <a:rPr lang="en-AU" sz="1900" dirty="0"/>
              <a:t>Obesity</a:t>
            </a:r>
          </a:p>
          <a:p>
            <a:pPr marL="252000" indent="-252000">
              <a:spcAft>
                <a:spcPts val="500"/>
              </a:spcAft>
              <a:buFont typeface="Arial"/>
              <a:buChar char="•"/>
            </a:pPr>
            <a:r>
              <a:rPr lang="en-AU" sz="1900" dirty="0"/>
              <a:t>Outlet obstruction</a:t>
            </a:r>
          </a:p>
          <a:p>
            <a:pPr marL="252000" indent="-252000">
              <a:spcAft>
                <a:spcPts val="500"/>
              </a:spcAft>
              <a:buFont typeface="Arial"/>
              <a:buChar char="•"/>
            </a:pPr>
            <a:r>
              <a:rPr lang="en-AU" sz="1900" dirty="0"/>
              <a:t>Neurological conditions</a:t>
            </a:r>
          </a:p>
          <a:p>
            <a:pPr marL="252000" indent="-252000">
              <a:spcAft>
                <a:spcPts val="500"/>
              </a:spcAft>
              <a:buFont typeface="Arial"/>
              <a:buChar char="•"/>
            </a:pPr>
            <a:r>
              <a:rPr lang="en-AU" sz="1900" dirty="0"/>
              <a:t>Other medical conditions</a:t>
            </a:r>
          </a:p>
          <a:p>
            <a:pPr marL="252000" indent="-252000">
              <a:spcAft>
                <a:spcPts val="500"/>
              </a:spcAft>
              <a:buFont typeface="Arial"/>
              <a:buChar char="•"/>
            </a:pPr>
            <a:r>
              <a:rPr lang="en-AU" sz="1900" dirty="0"/>
              <a:t>Acute Brain Syndrome</a:t>
            </a:r>
          </a:p>
          <a:p>
            <a:pPr marL="252000" indent="-252000">
              <a:spcAft>
                <a:spcPts val="500"/>
              </a:spcAft>
              <a:buFont typeface="Arial"/>
              <a:buChar char="•"/>
            </a:pPr>
            <a:r>
              <a:rPr lang="en-AU" sz="1900" dirty="0"/>
              <a:t>Menopause / Reduction in oestrogen</a:t>
            </a:r>
          </a:p>
          <a:p>
            <a:pPr marL="252000" indent="-252000">
              <a:spcAft>
                <a:spcPts val="500"/>
              </a:spcAft>
              <a:buFont typeface="Arial"/>
              <a:buChar char="•"/>
            </a:pPr>
            <a:r>
              <a:rPr lang="en-AU" sz="1900" dirty="0"/>
              <a:t>Some medications</a:t>
            </a:r>
          </a:p>
          <a:p>
            <a:pPr marL="252000" indent="-252000">
              <a:spcAft>
                <a:spcPts val="500"/>
              </a:spcAft>
              <a:buFont typeface="Arial"/>
              <a:buChar char="•"/>
            </a:pPr>
            <a:r>
              <a:rPr lang="en-AU" sz="1900" dirty="0"/>
              <a:t>Weak pelvic floor muscles</a:t>
            </a:r>
          </a:p>
          <a:p>
            <a:pPr marL="252000" indent="-252000">
              <a:spcAft>
                <a:spcPts val="500"/>
              </a:spcAft>
              <a:buFont typeface="Arial"/>
              <a:buChar char="•"/>
            </a:pPr>
            <a:r>
              <a:rPr lang="en-AU" sz="1900" dirty="0"/>
              <a:t>Respiratory ailments with chronic coughing</a:t>
            </a:r>
          </a:p>
          <a:p>
            <a:pPr marL="252000" indent="-252000">
              <a:spcAft>
                <a:spcPts val="500"/>
              </a:spcAft>
              <a:buFont typeface="Arial"/>
              <a:buChar char="•"/>
            </a:pPr>
            <a:r>
              <a:rPr lang="en-AU" sz="1900" dirty="0"/>
              <a:t>Environmental factors </a:t>
            </a:r>
            <a:endParaRPr lang="en-US" sz="1900" dirty="0"/>
          </a:p>
        </p:txBody>
      </p:sp>
      <p:sp>
        <p:nvSpPr>
          <p:cNvPr id="11" name="Title 28"/>
          <p:cNvSpPr txBox="1">
            <a:spLocks/>
          </p:cNvSpPr>
          <p:nvPr/>
        </p:nvSpPr>
        <p:spPr>
          <a:xfrm>
            <a:off x="316804" y="606124"/>
            <a:ext cx="494925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Contributing factors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264406" y="556981"/>
            <a:ext cx="6287103"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PHYSIOLOGICAL EFFECTS</a:t>
            </a:r>
          </a:p>
        </p:txBody>
      </p:sp>
      <p:sp>
        <p:nvSpPr>
          <p:cNvPr id="10" name="Content Placeholder 64"/>
          <p:cNvSpPr txBox="1">
            <a:spLocks/>
          </p:cNvSpPr>
          <p:nvPr/>
        </p:nvSpPr>
        <p:spPr>
          <a:xfrm>
            <a:off x="330176" y="1510349"/>
            <a:ext cx="6155561" cy="1270339"/>
          </a:xfrm>
          <a:prstGeom prst="rect">
            <a:avLst/>
          </a:prstGeom>
        </p:spPr>
        <p:txBody>
          <a:bodyPr vert="horz" lIns="0" tIns="0" rIns="0" bIns="0" rtlCol="0">
            <a:noAutofit/>
          </a:bodyPr>
          <a:lstStyle/>
          <a:p>
            <a:pPr marL="324000" indent="-324000">
              <a:spcAft>
                <a:spcPts val="600"/>
              </a:spcAft>
              <a:buFont typeface="Arial"/>
              <a:buChar char="•"/>
            </a:pPr>
            <a:r>
              <a:rPr lang="en-AU" sz="2200" dirty="0"/>
              <a:t>Ageing kidney</a:t>
            </a:r>
          </a:p>
          <a:p>
            <a:pPr marL="648000" indent="-324000">
              <a:spcAft>
                <a:spcPts val="600"/>
              </a:spcAft>
              <a:buFont typeface="Lucida Grande"/>
              <a:buChar char="-"/>
            </a:pPr>
            <a:r>
              <a:rPr lang="en-AU" sz="2000" dirty="0"/>
              <a:t>Decreased filtration rate</a:t>
            </a:r>
          </a:p>
          <a:p>
            <a:pPr marL="648000" indent="-324000">
              <a:spcAft>
                <a:spcPts val="600"/>
              </a:spcAft>
              <a:buFont typeface="Lucida Grande"/>
              <a:buChar char="-"/>
            </a:pPr>
            <a:r>
              <a:rPr lang="en-AU" sz="2000" dirty="0"/>
              <a:t>Whole organ shrinks</a:t>
            </a:r>
          </a:p>
        </p:txBody>
      </p:sp>
      <p:sp>
        <p:nvSpPr>
          <p:cNvPr id="16" name="Content Placeholder 64"/>
          <p:cNvSpPr txBox="1">
            <a:spLocks/>
          </p:cNvSpPr>
          <p:nvPr/>
        </p:nvSpPr>
        <p:spPr>
          <a:xfrm>
            <a:off x="330175" y="2772438"/>
            <a:ext cx="6155561" cy="1486370"/>
          </a:xfrm>
          <a:prstGeom prst="rect">
            <a:avLst/>
          </a:prstGeom>
        </p:spPr>
        <p:txBody>
          <a:bodyPr vert="horz" lIns="0" tIns="0" rIns="0" bIns="0" rtlCol="0">
            <a:noAutofit/>
          </a:bodyPr>
          <a:lstStyle/>
          <a:p>
            <a:pPr marL="324000" indent="-324000">
              <a:spcBef>
                <a:spcPts val="1400"/>
              </a:spcBef>
              <a:spcAft>
                <a:spcPts val="600"/>
              </a:spcAft>
              <a:buFont typeface="Arial"/>
              <a:buChar char="•"/>
            </a:pPr>
            <a:r>
              <a:rPr lang="en-AU" sz="2200" dirty="0"/>
              <a:t>Urinary tract</a:t>
            </a:r>
          </a:p>
          <a:p>
            <a:pPr marL="648000" indent="-324000">
              <a:spcAft>
                <a:spcPts val="600"/>
              </a:spcAft>
              <a:buFont typeface="Lucida Grande"/>
              <a:buChar char="-"/>
            </a:pPr>
            <a:r>
              <a:rPr lang="en-AU" sz="2000" dirty="0"/>
              <a:t>Failure of bladder to empty properly</a:t>
            </a:r>
          </a:p>
          <a:p>
            <a:pPr marL="648000" indent="-324000">
              <a:spcAft>
                <a:spcPts val="600"/>
              </a:spcAft>
              <a:buFont typeface="Lucida Grande"/>
              <a:buChar char="-"/>
            </a:pPr>
            <a:r>
              <a:rPr lang="en-AU" sz="2000" dirty="0"/>
              <a:t>Bladder neck obstruction</a:t>
            </a:r>
          </a:p>
          <a:p>
            <a:pPr marL="648000" indent="-324000">
              <a:spcAft>
                <a:spcPts val="600"/>
              </a:spcAft>
              <a:buFont typeface="Lucida Grande"/>
              <a:buChar char="-"/>
            </a:pPr>
            <a:r>
              <a:rPr lang="en-AU" sz="2000" dirty="0"/>
              <a:t>Neurological control problems</a:t>
            </a:r>
          </a:p>
        </p:txBody>
      </p:sp>
      <p:sp>
        <p:nvSpPr>
          <p:cNvPr id="17" name="Content Placeholder 64"/>
          <p:cNvSpPr txBox="1">
            <a:spLocks/>
          </p:cNvSpPr>
          <p:nvPr/>
        </p:nvSpPr>
        <p:spPr>
          <a:xfrm>
            <a:off x="330175" y="4375556"/>
            <a:ext cx="6155561" cy="1384764"/>
          </a:xfrm>
          <a:prstGeom prst="rect">
            <a:avLst/>
          </a:prstGeom>
        </p:spPr>
        <p:txBody>
          <a:bodyPr vert="horz" lIns="0" tIns="0" rIns="0" bIns="0" rtlCol="0">
            <a:noAutofit/>
          </a:bodyPr>
          <a:lstStyle/>
          <a:p>
            <a:pPr marL="324000" indent="-324000">
              <a:spcBef>
                <a:spcPts val="1400"/>
              </a:spcBef>
              <a:spcAft>
                <a:spcPts val="600"/>
              </a:spcAft>
              <a:buFont typeface="Arial"/>
              <a:buChar char="•"/>
            </a:pPr>
            <a:r>
              <a:rPr lang="en-AU" sz="2200" dirty="0"/>
              <a:t>Age changes in bladder</a:t>
            </a:r>
          </a:p>
          <a:p>
            <a:pPr marL="648000" indent="-324000">
              <a:spcAft>
                <a:spcPts val="600"/>
              </a:spcAft>
              <a:buFont typeface="Lucida Grande"/>
              <a:buChar char="-"/>
            </a:pPr>
            <a:r>
              <a:rPr lang="en-AU" sz="2000" dirty="0"/>
              <a:t>Smaller capacity</a:t>
            </a:r>
          </a:p>
          <a:p>
            <a:pPr marL="648000" indent="-324000">
              <a:spcAft>
                <a:spcPts val="600"/>
              </a:spcAft>
              <a:buFont typeface="Lucida Grande"/>
              <a:buChar char="-"/>
            </a:pPr>
            <a:r>
              <a:rPr lang="en-AU" sz="2000" dirty="0"/>
              <a:t>Decreased contractility</a:t>
            </a:r>
          </a:p>
          <a:p>
            <a:pPr marL="648000" indent="-324000">
              <a:spcAft>
                <a:spcPts val="600"/>
              </a:spcAft>
              <a:buFont typeface="Lucida Grande"/>
              <a:buChar char="-"/>
            </a:pPr>
            <a:r>
              <a:rPr lang="en-AU" sz="2000" dirty="0"/>
              <a:t>Changes in bladder sensation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8"/>
          <p:cNvSpPr txBox="1">
            <a:spLocks/>
          </p:cNvSpPr>
          <p:nvPr/>
        </p:nvSpPr>
        <p:spPr>
          <a:xfrm>
            <a:off x="506777" y="418641"/>
            <a:ext cx="6474390" cy="846454"/>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rPr>
              <a:t>PHYSIOLOGICAL EFFECTS</a:t>
            </a:r>
          </a:p>
        </p:txBody>
      </p:sp>
      <p:sp>
        <p:nvSpPr>
          <p:cNvPr id="12" name="Content Placeholder 64"/>
          <p:cNvSpPr txBox="1">
            <a:spLocks/>
          </p:cNvSpPr>
          <p:nvPr/>
        </p:nvSpPr>
        <p:spPr>
          <a:xfrm>
            <a:off x="506777" y="1905286"/>
            <a:ext cx="6155561" cy="3526030"/>
          </a:xfrm>
          <a:prstGeom prst="rect">
            <a:avLst/>
          </a:prstGeom>
        </p:spPr>
        <p:txBody>
          <a:bodyPr vert="horz" lIns="0" tIns="0" rIns="0" bIns="0" rtlCol="0">
            <a:noAutofit/>
          </a:bodyPr>
          <a:lstStyle/>
          <a:p>
            <a:pPr marL="324000" indent="-324000">
              <a:spcAft>
                <a:spcPts val="1400"/>
              </a:spcAft>
              <a:buFont typeface="Arial"/>
              <a:buChar char="•"/>
            </a:pPr>
            <a:r>
              <a:rPr lang="en-AU" sz="2200" dirty="0"/>
              <a:t>Female hormone changes (menopause)</a:t>
            </a:r>
          </a:p>
          <a:p>
            <a:pPr marL="324000" indent="-324000">
              <a:spcAft>
                <a:spcPts val="1400"/>
              </a:spcAft>
              <a:buFont typeface="Arial"/>
              <a:buChar char="•"/>
            </a:pPr>
            <a:r>
              <a:rPr lang="en-AU" sz="2200" dirty="0"/>
              <a:t>Male prostate</a:t>
            </a:r>
          </a:p>
          <a:p>
            <a:pPr marL="324000" indent="-324000">
              <a:spcAft>
                <a:spcPts val="600"/>
              </a:spcAft>
              <a:buFont typeface="Arial"/>
              <a:buChar char="•"/>
            </a:pPr>
            <a:r>
              <a:rPr lang="en-AU" sz="2200" dirty="0"/>
              <a:t>Ageing bowel &amp; constipation</a:t>
            </a:r>
          </a:p>
          <a:p>
            <a:pPr marL="648000" indent="-324000">
              <a:spcAft>
                <a:spcPts val="600"/>
              </a:spcAft>
              <a:buFont typeface="Lucida Grande"/>
              <a:buChar char="-"/>
            </a:pPr>
            <a:r>
              <a:rPr lang="en-AU" sz="2000" dirty="0"/>
              <a:t>Prolonged bowel transit time</a:t>
            </a:r>
          </a:p>
          <a:p>
            <a:pPr marL="648000" indent="-324000">
              <a:spcAft>
                <a:spcPts val="600"/>
              </a:spcAft>
              <a:buFont typeface="Lucida Grande"/>
              <a:buChar char="-"/>
            </a:pPr>
            <a:r>
              <a:rPr lang="en-AU" sz="2000" dirty="0"/>
              <a:t>Colon walls thicken</a:t>
            </a:r>
          </a:p>
          <a:p>
            <a:pPr marL="648000" indent="-324000">
              <a:spcAft>
                <a:spcPts val="600"/>
              </a:spcAft>
              <a:buFont typeface="Lucida Grande"/>
              <a:buChar char="-"/>
            </a:pPr>
            <a:r>
              <a:rPr lang="en-AU" sz="2000" dirty="0"/>
              <a:t>Poor rectal sensation</a:t>
            </a:r>
            <a:r>
              <a:rPr lang="en-AU" sz="19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415637" y="606124"/>
            <a:ext cx="4597038"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rPr>
              <a:t>PHYSIOLOGICAL EFFECTS</a:t>
            </a:r>
          </a:p>
        </p:txBody>
      </p:sp>
      <p:sp>
        <p:nvSpPr>
          <p:cNvPr id="10" name="Content Placeholder 64"/>
          <p:cNvSpPr txBox="1">
            <a:spLocks/>
          </p:cNvSpPr>
          <p:nvPr/>
        </p:nvSpPr>
        <p:spPr>
          <a:xfrm>
            <a:off x="790211" y="1916082"/>
            <a:ext cx="5890268" cy="3586390"/>
          </a:xfrm>
          <a:prstGeom prst="rect">
            <a:avLst/>
          </a:prstGeom>
        </p:spPr>
        <p:txBody>
          <a:bodyPr vert="horz" lIns="0" tIns="0" rIns="0" bIns="0" numCol="1" rtlCol="0">
            <a:noAutofit/>
          </a:bodyPr>
          <a:lstStyle/>
          <a:p>
            <a:pPr marL="324000" indent="-324000">
              <a:spcAft>
                <a:spcPts val="600"/>
              </a:spcAft>
              <a:buFont typeface="Arial"/>
              <a:buChar char="•"/>
            </a:pPr>
            <a:r>
              <a:rPr lang="en-AU" sz="2200" dirty="0"/>
              <a:t>Neurological conditions</a:t>
            </a:r>
          </a:p>
          <a:p>
            <a:pPr marL="648000" indent="-324000">
              <a:spcAft>
                <a:spcPts val="1400"/>
              </a:spcAft>
              <a:buFont typeface="Lucida Grande"/>
              <a:buChar char="-"/>
            </a:pPr>
            <a:r>
              <a:rPr lang="en-AU" sz="2000" dirty="0"/>
              <a:t>Unstable bladder</a:t>
            </a:r>
          </a:p>
          <a:p>
            <a:pPr marL="324000" indent="-324000">
              <a:spcAft>
                <a:spcPts val="1400"/>
              </a:spcAft>
              <a:buFont typeface="Arial"/>
              <a:buChar char="•"/>
            </a:pPr>
            <a:r>
              <a:rPr lang="en-AU" sz="2200" dirty="0"/>
              <a:t>Dementia</a:t>
            </a:r>
          </a:p>
          <a:p>
            <a:pPr marL="324000" indent="-324000">
              <a:spcAft>
                <a:spcPts val="1400"/>
              </a:spcAft>
              <a:buFont typeface="Arial"/>
              <a:buChar char="•"/>
            </a:pPr>
            <a:r>
              <a:rPr lang="en-AU" sz="2200" dirty="0"/>
              <a:t>Diabetes</a:t>
            </a:r>
          </a:p>
          <a:p>
            <a:pPr marL="324000" indent="-324000">
              <a:spcAft>
                <a:spcPts val="1400"/>
              </a:spcAft>
              <a:buFont typeface="Arial"/>
              <a:buChar char="•"/>
            </a:pPr>
            <a:r>
              <a:rPr lang="en-AU" sz="2200" dirty="0"/>
              <a:t>Medications &amp; fluids</a:t>
            </a:r>
          </a:p>
          <a:p>
            <a:pPr marL="324000" indent="-324000">
              <a:spcAft>
                <a:spcPts val="1400"/>
              </a:spcAft>
              <a:buFont typeface="Arial"/>
              <a:buChar char="•"/>
            </a:pPr>
            <a:r>
              <a:rPr lang="en-AU" sz="2200" dirty="0"/>
              <a:t>Other medical conditions / causes </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8"/>
          <p:cNvSpPr txBox="1">
            <a:spLocks/>
          </p:cNvSpPr>
          <p:nvPr/>
        </p:nvSpPr>
        <p:spPr>
          <a:xfrm>
            <a:off x="360553" y="611676"/>
            <a:ext cx="6815913"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Impacts &amp; effects</a:t>
            </a:r>
          </a:p>
        </p:txBody>
      </p:sp>
      <p:sp>
        <p:nvSpPr>
          <p:cNvPr id="9" name="Content Placeholder 64"/>
          <p:cNvSpPr txBox="1">
            <a:spLocks/>
          </p:cNvSpPr>
          <p:nvPr/>
        </p:nvSpPr>
        <p:spPr>
          <a:xfrm>
            <a:off x="360553" y="1565676"/>
            <a:ext cx="6155561" cy="3726647"/>
          </a:xfrm>
          <a:prstGeom prst="rect">
            <a:avLst/>
          </a:prstGeom>
        </p:spPr>
        <p:txBody>
          <a:bodyPr vert="horz" lIns="0" tIns="0" rIns="0" bIns="0" rtlCol="0">
            <a:noAutofit/>
          </a:bodyPr>
          <a:lstStyle/>
          <a:p>
            <a:pPr marL="324000" indent="-324000">
              <a:spcAft>
                <a:spcPts val="1400"/>
              </a:spcAft>
              <a:buFont typeface="Arial"/>
              <a:buChar char="•"/>
            </a:pPr>
            <a:r>
              <a:rPr lang="en-AU" sz="2400" dirty="0">
                <a:solidFill>
                  <a:srgbClr val="000000"/>
                </a:solidFill>
              </a:rPr>
              <a:t>Incontinence can have a variety of emotional, psychological &amp; social effects such as:</a:t>
            </a:r>
            <a:endParaRPr lang="en-AU" sz="2200" dirty="0">
              <a:solidFill>
                <a:srgbClr val="000000"/>
              </a:solidFill>
            </a:endParaRPr>
          </a:p>
          <a:p>
            <a:pPr marL="324000" indent="-324000">
              <a:spcAft>
                <a:spcPts val="1400"/>
              </a:spcAft>
              <a:buFont typeface="Arial"/>
              <a:buChar char="•"/>
            </a:pPr>
            <a:r>
              <a:rPr lang="en-AU" sz="2200" dirty="0">
                <a:solidFill>
                  <a:srgbClr val="000000"/>
                </a:solidFill>
              </a:rPr>
              <a:t>Persons being perceived as lazy or attention seeking</a:t>
            </a:r>
          </a:p>
          <a:p>
            <a:pPr marL="324000" indent="-324000">
              <a:spcAft>
                <a:spcPts val="1400"/>
              </a:spcAft>
              <a:buFont typeface="Arial"/>
              <a:buChar char="•"/>
            </a:pPr>
            <a:r>
              <a:rPr lang="en-AU" sz="2200" dirty="0">
                <a:solidFill>
                  <a:srgbClr val="000000"/>
                </a:solidFill>
              </a:rPr>
              <a:t>Annoyed / angry</a:t>
            </a:r>
          </a:p>
          <a:p>
            <a:pPr marL="324000" indent="-324000">
              <a:spcAft>
                <a:spcPts val="1400"/>
              </a:spcAft>
              <a:buFont typeface="Arial"/>
              <a:buChar char="•"/>
            </a:pPr>
            <a:r>
              <a:rPr lang="en-AU" sz="2200" dirty="0">
                <a:solidFill>
                  <a:srgbClr val="000000"/>
                </a:solidFill>
              </a:rPr>
              <a:t>Social isolation &amp; Alienation</a:t>
            </a:r>
          </a:p>
          <a:p>
            <a:pPr marL="324000" indent="-324000">
              <a:spcAft>
                <a:spcPts val="1400"/>
              </a:spcAft>
              <a:buFont typeface="Arial"/>
              <a:buChar char="•"/>
            </a:pPr>
            <a:r>
              <a:rPr lang="en-AU" sz="2200" dirty="0">
                <a:solidFill>
                  <a:srgbClr val="000000"/>
                </a:solidFill>
              </a:rPr>
              <a:t>Guilt</a:t>
            </a:r>
          </a:p>
          <a:p>
            <a:pPr marL="324000" indent="-324000">
              <a:spcAft>
                <a:spcPts val="1400"/>
              </a:spcAft>
              <a:buFont typeface="Arial"/>
              <a:buChar char="•"/>
            </a:pPr>
            <a:r>
              <a:rPr lang="en-AU" sz="2200" dirty="0">
                <a:solidFill>
                  <a:srgbClr val="000000"/>
                </a:solidFill>
              </a:rPr>
              <a:t>Embarrassed / ashamed</a:t>
            </a:r>
          </a:p>
          <a:p>
            <a:pPr marL="324000" indent="-324000">
              <a:spcAft>
                <a:spcPts val="1400"/>
              </a:spcAft>
              <a:buFont typeface="Arial"/>
              <a:buChar char="•"/>
            </a:pPr>
            <a:r>
              <a:rPr lang="en-AU" sz="2200" dirty="0">
                <a:solidFill>
                  <a:srgbClr val="000000"/>
                </a:solidFill>
              </a:rPr>
              <a:t>Skin complaints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283436" y="606124"/>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summary</a:t>
            </a:r>
          </a:p>
        </p:txBody>
      </p:sp>
      <p:sp>
        <p:nvSpPr>
          <p:cNvPr id="8" name="Content Placeholder 64"/>
          <p:cNvSpPr txBox="1">
            <a:spLocks/>
          </p:cNvSpPr>
          <p:nvPr/>
        </p:nvSpPr>
        <p:spPr>
          <a:xfrm>
            <a:off x="646991" y="1706981"/>
            <a:ext cx="3563263" cy="3852862"/>
          </a:xfrm>
          <a:prstGeom prst="rect">
            <a:avLst/>
          </a:prstGeom>
        </p:spPr>
        <p:txBody>
          <a:bodyPr vert="horz" lIns="0" tIns="0" rIns="0" bIns="0" rtlCol="0">
            <a:noAutofit/>
          </a:bodyPr>
          <a:lstStyle/>
          <a:p>
            <a:pPr>
              <a:spcAft>
                <a:spcPts val="1000"/>
              </a:spcAft>
            </a:pPr>
            <a:r>
              <a:rPr lang="en-AU" sz="2400" dirty="0"/>
              <a:t>Elderly incontinence</a:t>
            </a:r>
          </a:p>
          <a:p>
            <a:pPr marL="324000" indent="-324000">
              <a:spcAft>
                <a:spcPts val="1400"/>
              </a:spcAft>
              <a:buFont typeface="Arial"/>
              <a:buChar char="•"/>
            </a:pPr>
            <a:r>
              <a:rPr lang="en-AU" sz="2200" dirty="0"/>
              <a:t>There are a variety of</a:t>
            </a:r>
            <a:r>
              <a:rPr lang="en-AU" sz="2200" b="1" dirty="0"/>
              <a:t> </a:t>
            </a:r>
            <a:r>
              <a:rPr lang="en-AU" sz="2200" dirty="0"/>
              <a:t>contributors</a:t>
            </a:r>
          </a:p>
          <a:p>
            <a:pPr marL="324000" indent="-324000">
              <a:spcAft>
                <a:spcPts val="1400"/>
              </a:spcAft>
              <a:buFont typeface="Arial"/>
              <a:buChar char="•"/>
            </a:pPr>
            <a:r>
              <a:rPr lang="en-AU" sz="2200" dirty="0"/>
              <a:t>Can be diverse physiological reasons</a:t>
            </a:r>
          </a:p>
          <a:p>
            <a:pPr marL="324000" indent="-324000">
              <a:spcAft>
                <a:spcPts val="1400"/>
              </a:spcAft>
              <a:buFont typeface="Arial"/>
              <a:buChar char="•"/>
            </a:pPr>
            <a:r>
              <a:rPr lang="en-AU" sz="2200" dirty="0"/>
              <a:t>Emotional, psychological &amp; social effects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1353</Words>
  <Application>Microsoft Office PowerPoint</Application>
  <PresentationFormat>Widescreen</PresentationFormat>
  <Paragraphs>122</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Lucida Grande</vt:lpstr>
      <vt:lpstr>Arial</vt:lpstr>
      <vt:lpstr>Calibri</vt:lpstr>
      <vt:lpstr>Calibri Light</vt:lpstr>
      <vt:lpstr>1_Office Theme</vt:lpstr>
      <vt:lpstr>Module 8 Continence in the Elderly &amp; its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 CONFERENCE</dc:title>
  <dc:creator>Ahmed, Mehnaaz</dc:creator>
  <cp:lastModifiedBy>Jesse</cp:lastModifiedBy>
  <cp:revision>33</cp:revision>
  <dcterms:created xsi:type="dcterms:W3CDTF">2020-10-07T10:30:54Z</dcterms:created>
  <dcterms:modified xsi:type="dcterms:W3CDTF">2020-10-23T03:46:10Z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8bc842-2070-4ed0-9e20-472452689642_Enabled">
    <vt:lpwstr>True</vt:lpwstr>
  </property>
  <property fmtid="{D5CDD505-2E9C-101B-9397-08002B2CF9AE}" pid="3" name="MSIP_Label_918bc842-2070-4ed0-9e20-472452689642_SiteId">
    <vt:lpwstr>fee2180b-69b6-4afe-9f14-ccd70bd4c737</vt:lpwstr>
  </property>
  <property fmtid="{D5CDD505-2E9C-101B-9397-08002B2CF9AE}" pid="4" name="MSIP_Label_918bc842-2070-4ed0-9e20-472452689642_Owner">
    <vt:lpwstr>mehnaaz.ahmed@kcc.com</vt:lpwstr>
  </property>
  <property fmtid="{D5CDD505-2E9C-101B-9397-08002B2CF9AE}" pid="5" name="MSIP_Label_918bc842-2070-4ed0-9e20-472452689642_SetDate">
    <vt:lpwstr>2020-10-07T12:42:03.2266676Z</vt:lpwstr>
  </property>
  <property fmtid="{D5CDD505-2E9C-101B-9397-08002B2CF9AE}" pid="6" name="MSIP_Label_918bc842-2070-4ed0-9e20-472452689642_Name">
    <vt:lpwstr>K-C Confidential</vt:lpwstr>
  </property>
  <property fmtid="{D5CDD505-2E9C-101B-9397-08002B2CF9AE}" pid="7" name="MSIP_Label_918bc842-2070-4ed0-9e20-472452689642_Application">
    <vt:lpwstr>Microsoft Azure Information Protection</vt:lpwstr>
  </property>
  <property fmtid="{D5CDD505-2E9C-101B-9397-08002B2CF9AE}" pid="8" name="MSIP_Label_918bc842-2070-4ed0-9e20-472452689642_ActionId">
    <vt:lpwstr>dcf14baf-b9ab-4565-b6c6-ed9cc0a7acd3</vt:lpwstr>
  </property>
  <property fmtid="{D5CDD505-2E9C-101B-9397-08002B2CF9AE}" pid="9" name="MSIP_Label_918bc842-2070-4ed0-9e20-472452689642_Extended_MSFT_Method">
    <vt:lpwstr>Manual</vt:lpwstr>
  </property>
  <property fmtid="{D5CDD505-2E9C-101B-9397-08002B2CF9AE}" pid="10" name="MSIP_Label_aa870e45-89d0-4bce-999c-ea35897869a9_Enabled">
    <vt:lpwstr>True</vt:lpwstr>
  </property>
  <property fmtid="{D5CDD505-2E9C-101B-9397-08002B2CF9AE}" pid="11" name="MSIP_Label_aa870e45-89d0-4bce-999c-ea35897869a9_SiteId">
    <vt:lpwstr>fee2180b-69b6-4afe-9f14-ccd70bd4c737</vt:lpwstr>
  </property>
  <property fmtid="{D5CDD505-2E9C-101B-9397-08002B2CF9AE}" pid="12" name="MSIP_Label_aa870e45-89d0-4bce-999c-ea35897869a9_Owner">
    <vt:lpwstr>mehnaaz.ahmed@kcc.com</vt:lpwstr>
  </property>
  <property fmtid="{D5CDD505-2E9C-101B-9397-08002B2CF9AE}" pid="13" name="MSIP_Label_aa870e45-89d0-4bce-999c-ea35897869a9_SetDate">
    <vt:lpwstr>2020-10-07T12:42:03.2266676Z</vt:lpwstr>
  </property>
  <property fmtid="{D5CDD505-2E9C-101B-9397-08002B2CF9AE}" pid="14" name="MSIP_Label_aa870e45-89d0-4bce-999c-ea35897869a9_Name">
    <vt:lpwstr>Without Content Marking</vt:lpwstr>
  </property>
  <property fmtid="{D5CDD505-2E9C-101B-9397-08002B2CF9AE}" pid="15" name="MSIP_Label_aa870e45-89d0-4bce-999c-ea35897869a9_Application">
    <vt:lpwstr>Microsoft Azure Information Protection</vt:lpwstr>
  </property>
  <property fmtid="{D5CDD505-2E9C-101B-9397-08002B2CF9AE}" pid="16" name="MSIP_Label_aa870e45-89d0-4bce-999c-ea35897869a9_ActionId">
    <vt:lpwstr>dcf14baf-b9ab-4565-b6c6-ed9cc0a7acd3</vt:lpwstr>
  </property>
  <property fmtid="{D5CDD505-2E9C-101B-9397-08002B2CF9AE}" pid="17" name="MSIP_Label_aa870e45-89d0-4bce-999c-ea35897869a9_Parent">
    <vt:lpwstr>918bc842-2070-4ed0-9e20-472452689642</vt:lpwstr>
  </property>
  <property fmtid="{D5CDD505-2E9C-101B-9397-08002B2CF9AE}" pid="18" name="MSIP_Label_aa870e45-89d0-4bce-999c-ea35897869a9_Extended_MSFT_Method">
    <vt:lpwstr>Manual</vt:lpwstr>
  </property>
  <property fmtid="{D5CDD505-2E9C-101B-9397-08002B2CF9AE}" pid="19" name="KCAutoClass">
    <vt:lpwstr>K-C Confidential Without Content Marking</vt:lpwstr>
  </property>
</Properties>
</file>