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279" r:id="rId3"/>
    <p:sldId id="267" r:id="rId4"/>
    <p:sldId id="272" r:id="rId5"/>
    <p:sldId id="273" r:id="rId6"/>
    <p:sldId id="280" r:id="rId7"/>
    <p:sldId id="281" r:id="rId8"/>
    <p:sldId id="282" r:id="rId9"/>
    <p:sldId id="284" r:id="rId10"/>
    <p:sldId id="28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UQYbXmUGUhVM1JHGZ+k8w==" hashData="sh79YDgf/llezyuT0oYJ0Yvvr+PEsiyVmFeqDGhZWGratjf03U28HLr8/DDctGKIQgkDIVyghCxe4tedVHCJ6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0926C-1E85-47FF-ACFD-28FE26583CAE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03198-311C-4740-B6CB-8F538570C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75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elderly residents’ continence problems are often not curable, significant improvements can be made to their continence status by adopting an individualised &amp; effective continence management plan</a:t>
            </a:r>
            <a:r>
              <a:rPr lang="en-US" dirty="0"/>
              <a:t> 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80000" indent="-180000">
              <a:spcAft>
                <a:spcPts val="1200"/>
              </a:spcAft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carers &amp; nurses are the primary care givers, a multi-disciplinary team approach may optimise desired outcomes</a:t>
            </a:r>
          </a:p>
          <a:p>
            <a:pPr marL="180000" indent="-180000">
              <a:spcAft>
                <a:spcPts val="1200"/>
              </a:spcAft>
              <a:buFont typeface="Arial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000" indent="-180000">
              <a:spcAft>
                <a:spcPts val="1200"/>
              </a:spcAft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Nurse/Carer – assists with management by implementing care such as toileting, hygiene and skin care, application of aids, evaluates effectiveness of aids</a:t>
            </a:r>
          </a:p>
          <a:p>
            <a:pPr marL="360000" indent="-180000">
              <a:buFont typeface="Courier New"/>
              <a:buChar char="o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 with assessments such as urinalysis, continence assessments, urinary assessment &amp; recording of ACFI data; Also coordinates care &amp; referrals</a:t>
            </a:r>
          </a:p>
          <a:p>
            <a:pPr marL="360000" indent="-180000">
              <a:buFont typeface="Courier New"/>
              <a:buChar char="o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Medical Practitioners – Review &amp; prescribe medication, Order clinical tests, Make referrals to medical specialists, 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CNAs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physios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Continence Nurse Advisors – Specialise in treating incontinence, Can provide professional assessments &amp; advise re appropriate management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Physiotherapist – Assesses residents’ mobility and dexterity including pelvic floor, Provides exercises to address needs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Occupational Therapist – Help residents towards independence in Activities of Daily Living including hygiene &amp; toileting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Dietician – Reviews diet &amp; fluid status, Advises on appropriate diet &amp; fluids to improve continence, Assists with weight management program for obese clients as obesity can contribute to incontinence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of incontinence must address the principles of primary healthcare so programs or plans should be individualised, acceptable, affordable and accessible.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see here &amp; over the coming slides various strategies that can be implemented in managing &amp; caring for a resident with continence issues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involves reviewing environmental objects &amp; fittings &amp; modifying as required</a:t>
            </a:r>
            <a:r>
              <a:rPr lang="en-AU" dirty="0"/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Cleansing the skin of urine &amp; faeces between pad changes maintains residents’ skin integrity &amp; reduces potential for skin breakdown</a:t>
            </a:r>
          </a:p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 cleansers or no-rinse solutions may be preferable, as soap can be dry &amp; harsh on ageing or delicate skin</a:t>
            </a:r>
          </a:p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It’s important to select the most appropriate &amp; effective product &amp; continually review its effectiveness</a:t>
            </a:r>
            <a:r>
              <a:rPr lang="en-AU" dirty="0"/>
              <a:t>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None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Bladder retraining techniques might help treat urgency, frequency &amp; functional incontinence</a:t>
            </a:r>
          </a:p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Pelvic floor exercises may be recommended for both women &amp; men experiencing any degree of urinary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0000" indent="-180000">
              <a:buFont typeface="Arial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Complementary therapies may be considered in helping manage continence issues on a case-by-case basis</a:t>
            </a:r>
            <a:r>
              <a:rPr lang="en-AU" dirty="0"/>
              <a:t> 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372ACBD-8321-F347-A0B6-D61F08800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119C3-11A6-4248-A9F3-CDCCA1CB8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2F9BB-5495-1F47-81C6-B5A2DC17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6261-72EF-BD48-A441-A122FB96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7199-C31C-F443-B271-35B76F9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59F0-B370-B44F-A02A-5B0977E4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7B7D-7788-FB41-AA83-26C9C980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1C75B-8B3D-F64D-BFC7-0523BF955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1C2D-9B74-3048-A41F-E341ED5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DFED-D5C8-2E4C-B72E-26907F73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E2B9A-00DD-294C-A9DB-548E0649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08678-B146-B046-B4A2-C1F11A492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9D856-4F84-E846-9B75-1CA2636BC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B8A33-2CC8-2B4F-AE79-696CB86E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7F502-4592-5740-A069-17B8FC51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E2455-238E-3C4F-A853-32B13BE5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B4C4E-9B75-3848-98A7-CA48E5E50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5" y="0"/>
            <a:ext cx="121818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FD25A-9623-A14D-AA86-24CD28C4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" y="384313"/>
            <a:ext cx="5847266" cy="7602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9E967-4D70-6740-AAEF-FEDB3FC8D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5760F-3E00-A84A-A9D1-E40A4E5E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6C37-760D-A347-B760-E58D3DF2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C6B80-6417-D648-8467-571C5FF1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ABD4-244B-534B-9726-707BB9AB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B5C03-D794-B540-85B4-2AF0C2EB7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BDE5B-5725-304D-BE59-3E17CBFF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53A8-8F51-014B-9F00-F14FC89B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F8C78-9F61-C941-A36C-FFDB2E20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4B99-3B92-0C4F-84F1-C81A1ADD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A239-4A5A-7443-9B19-FC1CC50C9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1C326-E1AF-B542-A352-5D219EF82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E8ADF-C62B-2940-A7DF-A9B8286D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11046-9652-2E4E-A6C1-18C95650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06C70-F38D-8D45-9B1C-A76FE82C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8E01-88B4-3A4B-8917-97F8E418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9EB11-6AD4-C145-BEF0-6426FF7A7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CE005-62BB-304A-8321-CF3239C66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CCB50-ED7E-6E49-A10D-C07F1D195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3AD1E-823E-314A-B347-1AFC4F301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199AD-DC4C-1E42-B6E7-0001BDD3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AD87E-FC10-C548-8949-7BEFB3DD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573E0-B9CD-8344-B432-F3E59BC6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5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947A-7ED8-3041-AF64-CBD262C3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B1D91-C701-0547-9CBF-DDED1336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B2F53-3F5E-8E49-958B-224FD383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956D2-D122-0D42-A910-490F981A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F7D83-D53A-6C44-BD17-B15597BA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63BEA-E871-864D-9D35-2C2E45A9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5A117-B814-8340-B48A-D1AB67F0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F6D6-4CB4-1F40-ABE8-28D1A4F0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AA26F-5958-6041-B347-3D7570FE4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1D791-0E96-9844-BD7A-B8FB8B6DA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FF725-E07B-504B-AF53-C37723CD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38BCC-8079-F34E-8947-0C16F97F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A8C1C-ED98-F948-BA2E-90A877E6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9D1B-F50B-274F-902E-B652A12C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2DD29-72BC-A84E-B365-EF6D6DA6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1E4D0-6FEB-CF4E-B05B-F82CEE14A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07F5-A2FD-DF42-A4AD-7034C977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05333-0DFE-394B-812C-7706E36A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69C35-08B4-6249-B911-FAAC64BA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DC4C49-993A-0A4C-8C98-C481F3BC48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95" y="0"/>
            <a:ext cx="1218180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14D07-5631-6F47-9957-16F318FB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" y="357809"/>
            <a:ext cx="7517040" cy="980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CEC24-8898-2D49-ACF3-D1AF25BA8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7C68D-A75D-1A48-BFC1-913048E6A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0FFB-F448-C340-96B2-88B851DB4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B72E-E4C1-3C4B-9A7D-7C6E73C75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ctrTitle"/>
          </p:nvPr>
        </p:nvSpPr>
        <p:spPr>
          <a:xfrm>
            <a:off x="2209800" y="2130425"/>
            <a:ext cx="7772400" cy="189970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Module 3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 to Urinary Incontinence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57" y="218032"/>
            <a:ext cx="8229600" cy="133950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6">
                    <a:lumMod val="75000"/>
                  </a:schemeClr>
                </a:solidFill>
              </a:rPr>
              <a:t>Therapies / Strategies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Content Placeholder 64"/>
          <p:cNvSpPr txBox="1">
            <a:spLocks/>
          </p:cNvSpPr>
          <p:nvPr/>
        </p:nvSpPr>
        <p:spPr>
          <a:xfrm>
            <a:off x="795356" y="1695282"/>
            <a:ext cx="3835401" cy="1038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Surgery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If indicated</a:t>
            </a:r>
          </a:p>
        </p:txBody>
      </p:sp>
      <p:sp>
        <p:nvSpPr>
          <p:cNvPr id="9" name="Content Placeholder 64"/>
          <p:cNvSpPr txBox="1">
            <a:spLocks/>
          </p:cNvSpPr>
          <p:nvPr/>
        </p:nvSpPr>
        <p:spPr>
          <a:xfrm>
            <a:off x="795356" y="2871414"/>
            <a:ext cx="4794251" cy="309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Complementary therapies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Hypnotherapy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Acupuncture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Psychotherapy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Homeopathy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Reflexology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Aromatherapy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2AEA8E-5569-4E59-80B2-54037710E0EE}"/>
              </a:ext>
            </a:extLst>
          </p:cNvPr>
          <p:cNvSpPr txBox="1"/>
          <p:nvPr/>
        </p:nvSpPr>
        <p:spPr>
          <a:xfrm>
            <a:off x="185059" y="1828799"/>
            <a:ext cx="1033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51600-DFEB-4DC8-B492-173DE829FBA9}"/>
              </a:ext>
            </a:extLst>
          </p:cNvPr>
          <p:cNvSpPr txBox="1"/>
          <p:nvPr/>
        </p:nvSpPr>
        <p:spPr>
          <a:xfrm>
            <a:off x="76202" y="623333"/>
            <a:ext cx="1033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6">
                    <a:lumMod val="75000"/>
                  </a:schemeClr>
                </a:solidFill>
              </a:rPr>
              <a:t>This certifies that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BA00EB08-09B4-4E80-BF22-1A7B03376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38" y="2600340"/>
            <a:ext cx="499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39826D-3C1F-4FFE-B513-CE57822B7BD7}"/>
              </a:ext>
            </a:extLst>
          </p:cNvPr>
          <p:cNvSpPr/>
          <p:nvPr/>
        </p:nvSpPr>
        <p:spPr>
          <a:xfrm>
            <a:off x="263725" y="3275112"/>
            <a:ext cx="499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dirty="0"/>
              <a:t>has attended the continence management session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A7BE8A2E-052A-4E16-9F17-C303D717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" y="5365418"/>
            <a:ext cx="5156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/>
              <a:t>Date of Completion</a:t>
            </a:r>
            <a:r>
              <a:rPr lang="en-AU" sz="1200" dirty="0"/>
              <a:t>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1D895-01F7-494D-A6BE-B914F5587AA1}"/>
              </a:ext>
            </a:extLst>
          </p:cNvPr>
          <p:cNvSpPr txBox="1"/>
          <p:nvPr/>
        </p:nvSpPr>
        <p:spPr>
          <a:xfrm>
            <a:off x="185059" y="2228909"/>
            <a:ext cx="99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 Name: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0C367D-1A7A-4E81-9D20-98CEB252EF1D}"/>
              </a:ext>
            </a:extLst>
          </p:cNvPr>
          <p:cNvSpPr/>
          <p:nvPr/>
        </p:nvSpPr>
        <p:spPr>
          <a:xfrm>
            <a:off x="263725" y="4221507"/>
            <a:ext cx="6487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chemeClr val="accent6">
                    <a:lumMod val="75000"/>
                  </a:schemeClr>
                </a:solidFill>
              </a:rPr>
              <a:t>Module 3: Managing Urinary Incontinence</a:t>
            </a:r>
          </a:p>
        </p:txBody>
      </p:sp>
    </p:spTree>
    <p:extLst>
      <p:ext uri="{BB962C8B-B14F-4D97-AF65-F5344CB8AC3E}">
        <p14:creationId xmlns:p14="http://schemas.microsoft.com/office/powerpoint/2010/main" val="2630202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-1753518" y="347989"/>
            <a:ext cx="8229600" cy="88798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Module Profile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379029" y="1570786"/>
            <a:ext cx="7539421" cy="1108785"/>
          </a:xfrm>
        </p:spPr>
        <p:txBody>
          <a:bodyPr>
            <a:noAutofit/>
          </a:bodyPr>
          <a:lstStyle/>
          <a:p>
            <a:pPr marL="360000" indent="-396000">
              <a:spcBef>
                <a:spcPts val="600"/>
              </a:spcBef>
            </a:pPr>
            <a:r>
              <a:rPr lang="en-AU" sz="2600" dirty="0"/>
              <a:t>Outlines roles of multi-disciplinary team members in managing urinary incontinence</a:t>
            </a:r>
            <a:r>
              <a:rPr lang="en-US" sz="2600" dirty="0"/>
              <a:t> </a:t>
            </a:r>
            <a:endParaRPr lang="en-AU" sz="2600" dirty="0"/>
          </a:p>
        </p:txBody>
      </p:sp>
      <p:sp>
        <p:nvSpPr>
          <p:cNvPr id="5" name="Content Placeholder 29"/>
          <p:cNvSpPr txBox="1">
            <a:spLocks/>
          </p:cNvSpPr>
          <p:nvPr/>
        </p:nvSpPr>
        <p:spPr>
          <a:xfrm>
            <a:off x="379029" y="3815898"/>
            <a:ext cx="5937250" cy="1591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 defTabSz="457200">
              <a:spcBef>
                <a:spcPct val="20000"/>
              </a:spcBef>
              <a:spcAft>
                <a:spcPts val="9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  <a:defRPr/>
            </a:pPr>
            <a:r>
              <a:rPr lang="en-AU" sz="2600" dirty="0">
                <a:solidFill>
                  <a:srgbClr val="000000"/>
                </a:solidFill>
              </a:rPr>
              <a:t>Will help you:</a:t>
            </a:r>
          </a:p>
          <a:p>
            <a:pPr marL="612000" indent="-252000"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90000"/>
              <a:buFont typeface="Courier New"/>
              <a:buChar char="o"/>
            </a:pPr>
            <a:r>
              <a:rPr lang="en-AU" sz="2000" dirty="0"/>
              <a:t>List health professionals that may be involved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>
                  <a:lumMod val="75000"/>
                </a:schemeClr>
              </a:buClr>
              <a:buSzPct val="90000"/>
              <a:buFont typeface="Courier New"/>
              <a:buChar char="o"/>
            </a:pPr>
            <a:r>
              <a:rPr lang="en-US" sz="2000" dirty="0"/>
              <a:t>Identify continence-related therapies &amp; management styles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>
          <a:xfrm>
            <a:off x="379029" y="2693342"/>
            <a:ext cx="6838950" cy="1108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Bef>
                <a:spcPts val="600"/>
              </a:spcBef>
              <a:buClr>
                <a:schemeClr val="accent4">
                  <a:lumMod val="75000"/>
                </a:schemeClr>
              </a:buClr>
              <a:buFont typeface="Arial"/>
              <a:buChar char="•"/>
            </a:pPr>
            <a:r>
              <a:rPr lang="en-AU" sz="2600" dirty="0"/>
              <a:t>Highlights strategies for managing residents’ continence issues</a:t>
            </a:r>
            <a:r>
              <a:rPr lang="en-US" sz="2600" dirty="0"/>
              <a:t> </a:t>
            </a:r>
            <a:endParaRPr lang="en-AU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21540"/>
            <a:ext cx="8229600" cy="133950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6">
                    <a:lumMod val="75000"/>
                  </a:schemeClr>
                </a:solidFill>
              </a:rPr>
              <a:t>Multi-disciplinary Team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ontent Placeholder 64"/>
          <p:cNvSpPr txBox="1">
            <a:spLocks/>
          </p:cNvSpPr>
          <p:nvPr/>
        </p:nvSpPr>
        <p:spPr>
          <a:xfrm>
            <a:off x="1981200" y="1812764"/>
            <a:ext cx="4794251" cy="4410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</a:pPr>
            <a:r>
              <a:rPr lang="en-AU" sz="2400" dirty="0"/>
              <a:t>Nurse/Carer</a:t>
            </a:r>
            <a:endParaRPr lang="en-US" sz="2400" dirty="0"/>
          </a:p>
          <a:p>
            <a:pPr marL="360000" indent="-39600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</a:pPr>
            <a:r>
              <a:rPr lang="en-AU" sz="2400" dirty="0"/>
              <a:t>Medical Practitioners</a:t>
            </a:r>
            <a:endParaRPr lang="en-US" sz="2400" dirty="0"/>
          </a:p>
          <a:p>
            <a:pPr marL="360000" indent="-39600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</a:pPr>
            <a:r>
              <a:rPr lang="en-AU" sz="2400" dirty="0"/>
              <a:t>Continence Nurse Advisors</a:t>
            </a:r>
            <a:endParaRPr lang="en-US" sz="2400" dirty="0"/>
          </a:p>
          <a:p>
            <a:pPr marL="360000" indent="-39600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</a:pPr>
            <a:r>
              <a:rPr lang="en-AU" sz="2400" dirty="0"/>
              <a:t>Physiotherapist</a:t>
            </a:r>
            <a:endParaRPr lang="en-US" sz="2400" dirty="0"/>
          </a:p>
          <a:p>
            <a:pPr marL="360000" indent="-39600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</a:pPr>
            <a:r>
              <a:rPr lang="en-AU" sz="2400" dirty="0"/>
              <a:t>Occupational Therapist</a:t>
            </a:r>
            <a:endParaRPr lang="en-US" sz="2400" dirty="0"/>
          </a:p>
          <a:p>
            <a:pPr marL="360000" indent="-396000">
              <a:spcBef>
                <a:spcPts val="12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</a:pPr>
            <a:r>
              <a:rPr lang="en-AU" sz="2400" dirty="0"/>
              <a:t>Dietician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04" y="138209"/>
            <a:ext cx="8229600" cy="133950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6">
                    <a:lumMod val="75000"/>
                  </a:schemeClr>
                </a:solidFill>
              </a:rPr>
              <a:t>Management Strategy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ontent Placeholder 64"/>
          <p:cNvSpPr txBox="1">
            <a:spLocks/>
          </p:cNvSpPr>
          <p:nvPr/>
        </p:nvSpPr>
        <p:spPr>
          <a:xfrm>
            <a:off x="273586" y="1875726"/>
            <a:ext cx="6731001" cy="835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Bef>
                <a:spcPts val="1200"/>
              </a:spcBef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Based primarily on</a:t>
            </a:r>
            <a:br>
              <a:rPr lang="en-AU" sz="2400" dirty="0"/>
            </a:br>
            <a:r>
              <a:rPr lang="en-AU" sz="2400" dirty="0"/>
              <a:t>the nursing diagnosis</a:t>
            </a:r>
            <a:endParaRPr lang="en-US" sz="2400" dirty="0"/>
          </a:p>
        </p:txBody>
      </p:sp>
      <p:sp>
        <p:nvSpPr>
          <p:cNvPr id="5" name="Content Placeholder 64"/>
          <p:cNvSpPr txBox="1">
            <a:spLocks/>
          </p:cNvSpPr>
          <p:nvPr/>
        </p:nvSpPr>
        <p:spPr>
          <a:xfrm>
            <a:off x="273586" y="3108930"/>
            <a:ext cx="3937001" cy="1517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Influenced by:</a:t>
            </a:r>
            <a:endParaRPr lang="en-US" sz="2400" dirty="0"/>
          </a:p>
          <a:p>
            <a:pPr marL="612000" indent="-252000"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Type of incontinence, and</a:t>
            </a:r>
            <a:endParaRPr lang="en-US" sz="2000" dirty="0"/>
          </a:p>
          <a:p>
            <a:pPr marL="612000" indent="-252000">
              <a:spcBef>
                <a:spcPts val="1200"/>
              </a:spcBef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Cause of incontinence</a:t>
            </a:r>
            <a:endParaRPr lang="en-US" sz="2000" dirty="0"/>
          </a:p>
        </p:txBody>
      </p:sp>
      <p:pic>
        <p:nvPicPr>
          <p:cNvPr id="6" name="Picture 5" descr="Management Strategy 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224" y="1911531"/>
            <a:ext cx="3884791" cy="3442667"/>
          </a:xfrm>
          <a:prstGeom prst="rect">
            <a:avLst/>
          </a:prstGeom>
          <a:solidFill>
            <a:srgbClr val="00B05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40" y="206546"/>
            <a:ext cx="8229600" cy="133950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6">
                    <a:lumMod val="75000"/>
                  </a:schemeClr>
                </a:solidFill>
              </a:rPr>
              <a:t>Therapies / Strategies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Content Placeholder 64"/>
          <p:cNvSpPr txBox="1">
            <a:spLocks/>
          </p:cNvSpPr>
          <p:nvPr/>
        </p:nvSpPr>
        <p:spPr>
          <a:xfrm>
            <a:off x="0" y="1546051"/>
            <a:ext cx="6610351" cy="828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600"/>
              </a:spcAft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Identifying / treating common underlying problems, such as:</a:t>
            </a:r>
            <a:endParaRPr lang="en-US" sz="2400" dirty="0"/>
          </a:p>
        </p:txBody>
      </p:sp>
      <p:sp>
        <p:nvSpPr>
          <p:cNvPr id="4" name="Content Placeholder 64"/>
          <p:cNvSpPr txBox="1">
            <a:spLocks/>
          </p:cNvSpPr>
          <p:nvPr/>
        </p:nvSpPr>
        <p:spPr>
          <a:xfrm>
            <a:off x="0" y="2374888"/>
            <a:ext cx="8147051" cy="3393439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/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UTI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Constipation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Menopause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Obesity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Delirium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Chronic cough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Impaired mobility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Impaired manual dexterity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Prostate enlargement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Drug side effects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70" y="228056"/>
            <a:ext cx="8229600" cy="133950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6">
                    <a:lumMod val="75000"/>
                  </a:schemeClr>
                </a:solidFill>
              </a:rPr>
              <a:t>Therapies / Strategies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Content Placeholder 64"/>
          <p:cNvSpPr txBox="1">
            <a:spLocks/>
          </p:cNvSpPr>
          <p:nvPr/>
        </p:nvSpPr>
        <p:spPr>
          <a:xfrm>
            <a:off x="165100" y="1567561"/>
            <a:ext cx="6464301" cy="4346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Improving environment &amp;</a:t>
            </a:r>
            <a:br>
              <a:rPr lang="en-AU" sz="2400" dirty="0"/>
            </a:br>
            <a:r>
              <a:rPr lang="en-AU" sz="2400" dirty="0"/>
              <a:t>assisting with mobility: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Bed &amp; chair &amp; toilet height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Bars &amp; hand rails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Lighting &amp; signs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Floor surfaces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Clothing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Toilet acceptability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Adequate privacy &amp; comfort</a:t>
            </a:r>
            <a:endParaRPr lang="en-US" sz="2000" dirty="0"/>
          </a:p>
        </p:txBody>
      </p:sp>
      <p:pic>
        <p:nvPicPr>
          <p:cNvPr id="4" name="Picture 3" descr="Clipboad la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902" y="2235471"/>
            <a:ext cx="3576368" cy="2387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636" y="194527"/>
            <a:ext cx="8229600" cy="133950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6">
                    <a:lumMod val="75000"/>
                  </a:schemeClr>
                </a:solidFill>
              </a:rPr>
              <a:t>Therapies / Strategies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Content Placeholder 64"/>
          <p:cNvSpPr txBox="1">
            <a:spLocks/>
          </p:cNvSpPr>
          <p:nvPr/>
        </p:nvSpPr>
        <p:spPr>
          <a:xfrm>
            <a:off x="306636" y="1720682"/>
            <a:ext cx="8134351" cy="612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1200"/>
              </a:spcAft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Hygiene &amp; skin care</a:t>
            </a:r>
          </a:p>
        </p:txBody>
      </p:sp>
      <p:sp>
        <p:nvSpPr>
          <p:cNvPr id="4" name="Content Placeholder 64"/>
          <p:cNvSpPr txBox="1">
            <a:spLocks/>
          </p:cNvSpPr>
          <p:nvPr/>
        </p:nvSpPr>
        <p:spPr>
          <a:xfrm>
            <a:off x="306636" y="2333619"/>
            <a:ext cx="7743607" cy="347345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SzPct val="100000"/>
              <a:buFont typeface="Arial"/>
              <a:buChar char="•"/>
            </a:pPr>
            <a:r>
              <a:rPr lang="en-AU" sz="2400" dirty="0"/>
              <a:t>Selection &amp; application of continence aids</a:t>
            </a:r>
            <a:br>
              <a:rPr lang="en-AU" sz="2400" dirty="0"/>
            </a:br>
            <a:r>
              <a:rPr lang="en-AU" sz="2400" dirty="0"/>
              <a:t>&amp; appliances</a:t>
            </a:r>
            <a:endParaRPr lang="en-US" sz="24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Pads</a:t>
            </a:r>
            <a:endParaRPr lang="en-US" sz="2000" dirty="0"/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Pants 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Sheaths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Body-worn appliances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Drawer sheets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Bed pads &amp; bedding protection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278029"/>
            <a:ext cx="8229600" cy="133950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6">
                    <a:lumMod val="75000"/>
                  </a:schemeClr>
                </a:solidFill>
              </a:rPr>
              <a:t>Therapies / Strategies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Content Placeholder 64"/>
          <p:cNvSpPr txBox="1">
            <a:spLocks/>
          </p:cNvSpPr>
          <p:nvPr/>
        </p:nvSpPr>
        <p:spPr>
          <a:xfrm>
            <a:off x="90046" y="1445989"/>
            <a:ext cx="8134351" cy="26842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Maintaining physiological function of resident</a:t>
            </a:r>
          </a:p>
          <a:p>
            <a:pPr marL="612000" indent="-252000">
              <a:spcAft>
                <a:spcPts val="9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Promote good bladder &amp; bowel habits</a:t>
            </a:r>
          </a:p>
          <a:p>
            <a:pPr marL="612000" indent="-252000">
              <a:spcAft>
                <a:spcPts val="9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Review fluid intake including amount &amp; types</a:t>
            </a:r>
          </a:p>
          <a:p>
            <a:pPr marL="612000" indent="-252000">
              <a:spcAft>
                <a:spcPts val="9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Diet</a:t>
            </a:r>
          </a:p>
          <a:p>
            <a:pPr marL="612000" indent="-252000">
              <a:spcAft>
                <a:spcPts val="9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Exercise</a:t>
            </a:r>
          </a:p>
          <a:p>
            <a:pPr marL="612000" indent="-252000"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Review of medications</a:t>
            </a:r>
          </a:p>
        </p:txBody>
      </p:sp>
      <p:sp>
        <p:nvSpPr>
          <p:cNvPr id="5" name="Content Placeholder 64"/>
          <p:cNvSpPr txBox="1">
            <a:spLocks/>
          </p:cNvSpPr>
          <p:nvPr/>
        </p:nvSpPr>
        <p:spPr>
          <a:xfrm>
            <a:off x="210123" y="4130241"/>
            <a:ext cx="6032501" cy="172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Referral to appropriate</a:t>
            </a:r>
            <a:br>
              <a:rPr lang="en-AU" sz="2400" dirty="0"/>
            </a:br>
            <a:r>
              <a:rPr lang="en-AU" sz="2400" dirty="0"/>
              <a:t>health professional</a:t>
            </a:r>
          </a:p>
          <a:p>
            <a:pPr marL="612000" indent="-252000"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 err="1"/>
              <a:t>eg</a:t>
            </a:r>
            <a:r>
              <a:rPr lang="en-AU" sz="2000" dirty="0"/>
              <a:t>, Doctor, Continence Nurse Advisor,</a:t>
            </a:r>
            <a:br>
              <a:rPr lang="en-AU" sz="2000" dirty="0"/>
            </a:br>
            <a:r>
              <a:rPr lang="en-AU" sz="2000" dirty="0"/>
              <a:t>Physiotherapist, Dietician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87" y="178145"/>
            <a:ext cx="8229600" cy="1339505"/>
          </a:xfrm>
        </p:spPr>
        <p:txBody>
          <a:bodyPr>
            <a:normAutofit/>
          </a:bodyPr>
          <a:lstStyle/>
          <a:p>
            <a:r>
              <a:rPr lang="en-AU" sz="3200" dirty="0">
                <a:solidFill>
                  <a:schemeClr val="accent6">
                    <a:lumMod val="75000"/>
                  </a:schemeClr>
                </a:solidFill>
              </a:rPr>
              <a:t>Therapies / Strategies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Content Placeholder 64"/>
          <p:cNvSpPr txBox="1">
            <a:spLocks/>
          </p:cNvSpPr>
          <p:nvPr/>
        </p:nvSpPr>
        <p:spPr>
          <a:xfrm>
            <a:off x="703243" y="1777837"/>
            <a:ext cx="8134351" cy="1025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Bladder retraining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Toileting schedule, prompted voiding &amp; timed voiding </a:t>
            </a:r>
          </a:p>
        </p:txBody>
      </p:sp>
      <p:sp>
        <p:nvSpPr>
          <p:cNvPr id="5" name="Content Placeholder 64"/>
          <p:cNvSpPr txBox="1">
            <a:spLocks/>
          </p:cNvSpPr>
          <p:nvPr/>
        </p:nvSpPr>
        <p:spPr>
          <a:xfrm>
            <a:off x="703242" y="3063711"/>
            <a:ext cx="8134351" cy="1308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Pelvic floor exercises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To strengthen muscles around bladder &amp; bladder opening </a:t>
            </a:r>
          </a:p>
        </p:txBody>
      </p:sp>
      <p:sp>
        <p:nvSpPr>
          <p:cNvPr id="7" name="Content Placeholder 64"/>
          <p:cNvSpPr txBox="1">
            <a:spLocks/>
          </p:cNvSpPr>
          <p:nvPr/>
        </p:nvSpPr>
        <p:spPr>
          <a:xfrm>
            <a:off x="703242" y="4316804"/>
            <a:ext cx="8134351" cy="1250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Aft>
                <a:spcPts val="900"/>
              </a:spcAft>
              <a:buClr>
                <a:schemeClr val="accent4"/>
              </a:buClr>
              <a:buFont typeface="Arial"/>
              <a:buChar char="•"/>
            </a:pPr>
            <a:r>
              <a:rPr lang="en-AU" sz="2400" dirty="0"/>
              <a:t>Catheterisation</a:t>
            </a:r>
          </a:p>
          <a:p>
            <a:pPr marL="612000" indent="-252000">
              <a:spcAft>
                <a:spcPts val="1200"/>
              </a:spcAft>
              <a:buClr>
                <a:schemeClr val="accent4"/>
              </a:buClr>
              <a:buSzPct val="90000"/>
              <a:buFont typeface="Courier New"/>
              <a:buChar char="o"/>
            </a:pPr>
            <a:r>
              <a:rPr lang="en-AU" sz="2000" dirty="0"/>
              <a:t>Where medically indicated </a:t>
            </a:r>
            <a:r>
              <a:rPr lang="en-AU" sz="2000" dirty="0" err="1"/>
              <a:t>eg</a:t>
            </a:r>
            <a:r>
              <a:rPr lang="en-AU" sz="2000" dirty="0"/>
              <a:t>, urinary retention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650</Words>
  <Application>Microsoft Office PowerPoint</Application>
  <PresentationFormat>Widescreen</PresentationFormat>
  <Paragraphs>109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1_Office Theme</vt:lpstr>
      <vt:lpstr>Module 3 Introduction to Urinary Incontinence</vt:lpstr>
      <vt:lpstr>Module Profile</vt:lpstr>
      <vt:lpstr>Multi-disciplinary Team</vt:lpstr>
      <vt:lpstr>Management Strategy</vt:lpstr>
      <vt:lpstr>Therapies / Strategies </vt:lpstr>
      <vt:lpstr>Therapies / Strategies </vt:lpstr>
      <vt:lpstr>Therapies / Strategies </vt:lpstr>
      <vt:lpstr>Therapies / Strategies </vt:lpstr>
      <vt:lpstr>Therapies / Strategies </vt:lpstr>
      <vt:lpstr>Therapies / Strategies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CFA CONFERENCE</dc:title>
  <dc:creator>Ahmed, Mehnaaz</dc:creator>
  <cp:lastModifiedBy>Jesse</cp:lastModifiedBy>
  <cp:revision>32</cp:revision>
  <dcterms:created xsi:type="dcterms:W3CDTF">2020-10-07T10:30:54Z</dcterms:created>
  <dcterms:modified xsi:type="dcterms:W3CDTF">2020-10-23T03:39:31Z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8bc842-2070-4ed0-9e20-472452689642_Enabled">
    <vt:lpwstr>True</vt:lpwstr>
  </property>
  <property fmtid="{D5CDD505-2E9C-101B-9397-08002B2CF9AE}" pid="3" name="MSIP_Label_918bc842-2070-4ed0-9e20-472452689642_SiteId">
    <vt:lpwstr>fee2180b-69b6-4afe-9f14-ccd70bd4c737</vt:lpwstr>
  </property>
  <property fmtid="{D5CDD505-2E9C-101B-9397-08002B2CF9AE}" pid="4" name="MSIP_Label_918bc842-2070-4ed0-9e20-472452689642_Owner">
    <vt:lpwstr>mehnaaz.ahmed@kcc.com</vt:lpwstr>
  </property>
  <property fmtid="{D5CDD505-2E9C-101B-9397-08002B2CF9AE}" pid="5" name="MSIP_Label_918bc842-2070-4ed0-9e20-472452689642_SetDate">
    <vt:lpwstr>2020-10-07T12:42:03.2266676Z</vt:lpwstr>
  </property>
  <property fmtid="{D5CDD505-2E9C-101B-9397-08002B2CF9AE}" pid="6" name="MSIP_Label_918bc842-2070-4ed0-9e20-472452689642_Name">
    <vt:lpwstr>K-C Confidential</vt:lpwstr>
  </property>
  <property fmtid="{D5CDD505-2E9C-101B-9397-08002B2CF9AE}" pid="7" name="MSIP_Label_918bc842-2070-4ed0-9e20-472452689642_Application">
    <vt:lpwstr>Microsoft Azure Information Protection</vt:lpwstr>
  </property>
  <property fmtid="{D5CDD505-2E9C-101B-9397-08002B2CF9AE}" pid="8" name="MSIP_Label_918bc842-2070-4ed0-9e20-472452689642_ActionId">
    <vt:lpwstr>dcf14baf-b9ab-4565-b6c6-ed9cc0a7acd3</vt:lpwstr>
  </property>
  <property fmtid="{D5CDD505-2E9C-101B-9397-08002B2CF9AE}" pid="9" name="MSIP_Label_918bc842-2070-4ed0-9e20-472452689642_Extended_MSFT_Method">
    <vt:lpwstr>Manual</vt:lpwstr>
  </property>
  <property fmtid="{D5CDD505-2E9C-101B-9397-08002B2CF9AE}" pid="10" name="MSIP_Label_aa870e45-89d0-4bce-999c-ea35897869a9_Enabled">
    <vt:lpwstr>True</vt:lpwstr>
  </property>
  <property fmtid="{D5CDD505-2E9C-101B-9397-08002B2CF9AE}" pid="11" name="MSIP_Label_aa870e45-89d0-4bce-999c-ea35897869a9_SiteId">
    <vt:lpwstr>fee2180b-69b6-4afe-9f14-ccd70bd4c737</vt:lpwstr>
  </property>
  <property fmtid="{D5CDD505-2E9C-101B-9397-08002B2CF9AE}" pid="12" name="MSIP_Label_aa870e45-89d0-4bce-999c-ea35897869a9_Owner">
    <vt:lpwstr>mehnaaz.ahmed@kcc.com</vt:lpwstr>
  </property>
  <property fmtid="{D5CDD505-2E9C-101B-9397-08002B2CF9AE}" pid="13" name="MSIP_Label_aa870e45-89d0-4bce-999c-ea35897869a9_SetDate">
    <vt:lpwstr>2020-10-07T12:42:03.2266676Z</vt:lpwstr>
  </property>
  <property fmtid="{D5CDD505-2E9C-101B-9397-08002B2CF9AE}" pid="14" name="MSIP_Label_aa870e45-89d0-4bce-999c-ea35897869a9_Name">
    <vt:lpwstr>Without Content Marking</vt:lpwstr>
  </property>
  <property fmtid="{D5CDD505-2E9C-101B-9397-08002B2CF9AE}" pid="15" name="MSIP_Label_aa870e45-89d0-4bce-999c-ea35897869a9_Application">
    <vt:lpwstr>Microsoft Azure Information Protection</vt:lpwstr>
  </property>
  <property fmtid="{D5CDD505-2E9C-101B-9397-08002B2CF9AE}" pid="16" name="MSIP_Label_aa870e45-89d0-4bce-999c-ea35897869a9_ActionId">
    <vt:lpwstr>dcf14baf-b9ab-4565-b6c6-ed9cc0a7acd3</vt:lpwstr>
  </property>
  <property fmtid="{D5CDD505-2E9C-101B-9397-08002B2CF9AE}" pid="17" name="MSIP_Label_aa870e45-89d0-4bce-999c-ea35897869a9_Parent">
    <vt:lpwstr>918bc842-2070-4ed0-9e20-472452689642</vt:lpwstr>
  </property>
  <property fmtid="{D5CDD505-2E9C-101B-9397-08002B2CF9AE}" pid="18" name="MSIP_Label_aa870e45-89d0-4bce-999c-ea35897869a9_Extended_MSFT_Method">
    <vt:lpwstr>Manual</vt:lpwstr>
  </property>
  <property fmtid="{D5CDD505-2E9C-101B-9397-08002B2CF9AE}" pid="19" name="KCAutoClass">
    <vt:lpwstr>K-C Confidential Without Content Marking</vt:lpwstr>
  </property>
</Properties>
</file>