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1" r:id="rId2"/>
    <p:sldId id="267" r:id="rId3"/>
    <p:sldId id="278" r:id="rId4"/>
    <p:sldId id="279" r:id="rId5"/>
    <p:sldId id="268" r:id="rId6"/>
    <p:sldId id="269" r:id="rId7"/>
    <p:sldId id="270" r:id="rId8"/>
    <p:sldId id="272" r:id="rId9"/>
    <p:sldId id="273" r:id="rId10"/>
    <p:sldId id="274" r:id="rId11"/>
    <p:sldId id="280" r:id="rId12"/>
    <p:sldId id="2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APnECztOYEONtg5x/BJfIg==" hashData="xbO2jL57GVYs2ksk2o60odp2/gsPvWI+3wbfq2x1iZnYr3dmacaLRWy6SXq36P0t6yqDIEFK4VP2oiHYxvoVo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94660"/>
  </p:normalViewPr>
  <p:slideViewPr>
    <p:cSldViewPr snapToGrid="0">
      <p:cViewPr varScale="1">
        <p:scale>
          <a:sx n="96" d="100"/>
          <a:sy n="96" d="100"/>
        </p:scale>
        <p:origin x="2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0926C-1E85-47FF-ACFD-28FE26583CAE}" type="datetimeFigureOut">
              <a:rPr lang="en-AU" smtClean="0"/>
              <a:t>23/10/2020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03198-311C-4740-B6CB-8F538570CC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6752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1C89-5AA8-F54D-8457-40DFA069D56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It may be constipation related to poor fluid intake, poor dietary fibre and / or immobility</a:t>
            </a:r>
          </a:p>
          <a:p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Might be anxiety related to fear of being wet</a:t>
            </a:r>
          </a:p>
          <a:p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Could be stress incontinence related to compromised pelvic floor muscles</a:t>
            </a:r>
          </a:p>
          <a:p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May be urge incontinence related to urinary tract infection or constipation</a:t>
            </a:r>
          </a:p>
          <a:p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Might be functional incontinence related to impaired mental status and / or impaired mobility.</a:t>
            </a:r>
            <a:r>
              <a:rPr lang="en-AU" dirty="0"/>
              <a:t> </a:t>
            </a:r>
            <a:endParaRPr lang="en-A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1C89-5AA8-F54D-8457-40DFA069D56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Assessment is the key to an individual management plan that is required  under Outcome Standard 2.12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Accurate assessment is essential for identifying and understanding problems so an individualised management plan can be made.</a:t>
            </a:r>
            <a:r>
              <a:rPr lang="en-US" dirty="0"/>
              <a:t> </a:t>
            </a:r>
            <a:endParaRPr lang="en-A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1C89-5AA8-F54D-8457-40DFA069D56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As a healthcare worker in an aged care facility, you’ll be involved in continence assessment of residents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This presentation explores what a continence assessment is, simplifying the process into why, when, how and who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A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1C89-5AA8-F54D-8457-40DFA069D56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To effectively assess continence, you need to ensure you have all the necessary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1C89-5AA8-F54D-8457-40DFA069D56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Continence assessment may be required at various times.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1C89-5AA8-F54D-8457-40DFA069D56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Since nurses and personal carers spend more time with residents than other healthcare professionals do, they’re in the strongest position to collect &amp; collate continence-related information.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1C89-5AA8-F54D-8457-40DFA069D56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For your part, when conducting a continence assessment, ensure confidentiality and privacy. Prepare yourself. Allow plenty of time. And be systematic and sensitive.</a:t>
            </a:r>
            <a:r>
              <a:rPr lang="en-AU" dirty="0"/>
              <a:t> </a:t>
            </a:r>
            <a:endParaRPr lang="en-A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1C89-5AA8-F54D-8457-40DFA069D56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 continence chart is the most useful part of a continence assessment</a:t>
            </a:r>
          </a:p>
          <a:p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Look for a pattern or a common time when incontinence occurs</a:t>
            </a:r>
          </a:p>
          <a:p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Kimberly-Clark provides a variety of easy-to-use forms to help you with assessment including Continence Assessment forms and the Bladder flowchart</a:t>
            </a:r>
            <a:r>
              <a:rPr lang="en-AU" dirty="0"/>
              <a:t> </a:t>
            </a:r>
            <a:endParaRPr lang="en-A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1C89-5AA8-F54D-8457-40DFA069D56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May provide insight to factors possibly contributing to incontinence</a:t>
            </a:r>
          </a:p>
          <a:p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Part of the documentation required to individualise incontinence management, as well as being required to meet ACFI and accreditation outcome standards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1C89-5AA8-F54D-8457-40DFA069D56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Urinalysis is the most common form of diagnostic investigation and tells you the most information</a:t>
            </a:r>
          </a:p>
          <a:p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A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Urodynamics</a:t>
            </a:r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 set of tests used to measure transportation, storage and expulsive function of the urinary tract: this may include determining the urinary flow rate, </a:t>
            </a:r>
            <a:r>
              <a:rPr lang="en-A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cystometry</a:t>
            </a:r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pressure flow study, urethral pressure study.</a:t>
            </a:r>
          </a:p>
          <a:p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Use of </a:t>
            </a:r>
            <a:r>
              <a:rPr lang="en-A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urodynamics</a:t>
            </a:r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elderly people must be used selectively as it’s so invasive.</a:t>
            </a:r>
            <a:r>
              <a:rPr lang="en-AU" dirty="0"/>
              <a:t> </a:t>
            </a:r>
            <a:endParaRPr lang="en-A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1C89-5AA8-F54D-8457-40DFA069D56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8372ACBD-8321-F347-A0B6-D61F088002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F119C3-11A6-4248-A9F3-CDCCA1CB8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32F9BB-5495-1F47-81C6-B5A2DC17E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C6261-72EF-BD48-A441-A122FB966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5DB0-7323-F840-B9DC-368BD4B2885F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F7199-C31C-F443-B271-35B76F93D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159F0-B370-B44F-A02A-5B0977E47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DD07-6AF9-0D48-87B4-2D1B24E8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5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E7B7D-7788-FB41-AA83-26C9C980F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71C75B-8B3D-F64D-BFC7-0523BF955B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01C2D-9B74-3048-A41F-E341ED5CC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5DB0-7323-F840-B9DC-368BD4B2885F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4DFED-D5C8-2E4C-B72E-26907F734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E2B9A-00DD-294C-A9DB-548E06497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DD07-6AF9-0D48-87B4-2D1B24E8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5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308678-B146-B046-B4A2-C1F11A4926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E9D856-4F84-E846-9B75-1CA2636BC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B8A33-2CC8-2B4F-AE79-696CB86E5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5DB0-7323-F840-B9DC-368BD4B2885F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7F502-4592-5740-A069-17B8FC510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E2455-238E-3C4F-A853-32B13BE50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DD07-6AF9-0D48-87B4-2D1B24E8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91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6B4C4E-9B75-3848-98A7-CA48E5E50A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95" y="0"/>
            <a:ext cx="1218180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6FD25A-9623-A14D-AA86-24CD28C43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5" y="384313"/>
            <a:ext cx="5847266" cy="76027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9E967-4D70-6740-AAEF-FEDB3FC8D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5760F-3E00-A84A-A9D1-E40A4E5E7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5DB0-7323-F840-B9DC-368BD4B2885F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A6C37-760D-A347-B760-E58D3DF2A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C6B80-6417-D648-8467-571C5FF1A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DD07-6AF9-0D48-87B4-2D1B24E8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3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AABD4-244B-534B-9726-707BB9ABC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B5C03-D794-B540-85B4-2AF0C2EB7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BDE5B-5725-304D-BE59-3E17CBFF1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5DB0-7323-F840-B9DC-368BD4B2885F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D53A8-8F51-014B-9F00-F14FC89B6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F8C78-9F61-C941-A36C-FFDB2E20C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DD07-6AF9-0D48-87B4-2D1B24E8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8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64B99-3B92-0C4F-84F1-C81A1ADDA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AA239-4A5A-7443-9B19-FC1CC50C9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1C326-E1AF-B542-A352-5D219EF82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E8ADF-C62B-2940-A7DF-A9B8286D3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5DB0-7323-F840-B9DC-368BD4B2885F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11046-9652-2E4E-A6C1-18C956509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C06C70-F38D-8D45-9B1C-A76FE82C0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DD07-6AF9-0D48-87B4-2D1B24E8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0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A8E01-88B4-3A4B-8917-97F8E4180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C9EB11-6AD4-C145-BEF0-6426FF7A7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9CE005-62BB-304A-8321-CF3239C66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7CCB50-ED7E-6E49-A10D-C07F1D1959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E3AD1E-823E-314A-B347-1AFC4F301B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D199AD-DC4C-1E42-B6E7-0001BDD3B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5DB0-7323-F840-B9DC-368BD4B2885F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DAD87E-FC10-C548-8949-7BEFB3DDC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5573E0-B9CD-8344-B432-F3E59BC66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DD07-6AF9-0D48-87B4-2D1B24E8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157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947A-7ED8-3041-AF64-CBD262C3F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DB1D91-C701-0547-9CBF-DDED13369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5DB0-7323-F840-B9DC-368BD4B2885F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EB2F53-3F5E-8E49-958B-224FD383F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8956D2-D122-0D42-A910-490F981AD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DD07-6AF9-0D48-87B4-2D1B24E8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1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F7D83-D53A-6C44-BD17-B15597BA0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5DB0-7323-F840-B9DC-368BD4B2885F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D63BEA-E871-864D-9D35-2C2E45A99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5A117-B814-8340-B48A-D1AB67F06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DD07-6AF9-0D48-87B4-2D1B24E8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F6D6-4CB4-1F40-ABE8-28D1A4F0D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AA26F-5958-6041-B347-3D7570FE4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C1D791-0E96-9844-BD7A-B8FB8B6DA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8FF725-E07B-504B-AF53-C37723CD2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5DB0-7323-F840-B9DC-368BD4B2885F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438BCC-8079-F34E-8947-0C16F97F4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A8C1C-ED98-F948-BA2E-90A877E6F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DD07-6AF9-0D48-87B4-2D1B24E8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4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79D1B-F50B-274F-902E-B652A12C6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32DD29-72BC-A84E-B365-EF6D6DA64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81E4D0-6FEB-CF4E-B05B-F82CEE14A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07F5-A2FD-DF42-A4AD-7034C9770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5DB0-7323-F840-B9DC-368BD4B2885F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205333-0DFE-394B-812C-7706E36A2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B69C35-08B4-6249-B911-FAAC64BA1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EDD07-6AF9-0D48-87B4-2D1B24E8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06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FDC4C49-993A-0A4C-8C98-C481F3BC482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95" y="0"/>
            <a:ext cx="12181805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B14D07-5631-6F47-9957-16F318FB0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5" y="357809"/>
            <a:ext cx="7517040" cy="980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CEC24-8898-2D49-ACF3-D1AF25BA8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7C68D-A75D-1A48-BFC1-913048E6A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D5DB0-7323-F840-B9DC-368BD4B2885F}" type="datetimeFigureOut">
              <a:rPr lang="en-US" smtClean="0"/>
              <a:t>23-Oct-20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C0FFB-F448-C340-96B2-88B851DB4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EB72E-E4C1-3C4B-9A7D-7C6E73C75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EDD07-6AF9-0D48-87B4-2D1B24E8A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5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ctrTitle"/>
          </p:nvPr>
        </p:nvSpPr>
        <p:spPr>
          <a:xfrm>
            <a:off x="2209799" y="2130425"/>
            <a:ext cx="8424333" cy="258479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6700" dirty="0">
                <a:latin typeface="+mn-lt"/>
              </a:rPr>
              <a:t>Module 2 </a:t>
            </a:r>
            <a:br>
              <a:rPr lang="en-US" sz="6700" dirty="0">
                <a:latin typeface="+mn-lt"/>
              </a:rPr>
            </a:br>
            <a:r>
              <a:rPr lang="en-US" sz="6700" dirty="0">
                <a:latin typeface="+mn-lt"/>
              </a:rPr>
              <a:t>Urinary Continence Assessment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33" y="336951"/>
            <a:ext cx="8229600" cy="1011354"/>
          </a:xfrm>
        </p:spPr>
        <p:txBody>
          <a:bodyPr/>
          <a:lstStyle/>
          <a:p>
            <a:r>
              <a:rPr lang="en-AU" sz="3800" dirty="0">
                <a:solidFill>
                  <a:schemeClr val="accent6">
                    <a:lumMod val="75000"/>
                  </a:schemeClr>
                </a:solidFill>
              </a:rPr>
              <a:t>Assessment Information</a:t>
            </a:r>
            <a:endParaRPr lang="en-US" sz="3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389468" y="1482544"/>
            <a:ext cx="6493932" cy="52488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200" dirty="0"/>
              <a:t>Nursing diagnosis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332158" y="2007433"/>
            <a:ext cx="6239933" cy="116715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0000" indent="-396000">
              <a:spcAft>
                <a:spcPts val="600"/>
              </a:spcAft>
            </a:pPr>
            <a:r>
              <a:rPr lang="en-AU" sz="2000" dirty="0"/>
              <a:t>Last phase of the assessment process</a:t>
            </a:r>
          </a:p>
          <a:p>
            <a:pPr marL="360000" indent="-396000">
              <a:spcAft>
                <a:spcPts val="600"/>
              </a:spcAft>
            </a:pPr>
            <a:r>
              <a:rPr lang="en-AU" sz="2000" dirty="0"/>
              <a:t>Analyse information to formulate a</a:t>
            </a:r>
            <a:br>
              <a:rPr lang="en-AU" sz="2000" dirty="0"/>
            </a:br>
            <a:r>
              <a:rPr lang="en-AU" sz="2000" dirty="0"/>
              <a:t>nursing diagnosis</a:t>
            </a:r>
          </a:p>
        </p:txBody>
      </p:sp>
      <p:pic>
        <p:nvPicPr>
          <p:cNvPr id="9" name="Picture 8" descr="Nurse Old Lad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261" y="2007433"/>
            <a:ext cx="2683172" cy="4007939"/>
          </a:xfrm>
          <a:prstGeom prst="rect">
            <a:avLst/>
          </a:prstGeom>
        </p:spPr>
      </p:pic>
      <p:sp>
        <p:nvSpPr>
          <p:cNvPr id="11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332158" y="3174590"/>
            <a:ext cx="5071453" cy="24531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0000" indent="-396000">
              <a:spcAft>
                <a:spcPts val="600"/>
              </a:spcAft>
            </a:pPr>
            <a:r>
              <a:rPr lang="en-AU" sz="2000" dirty="0"/>
              <a:t>It may be</a:t>
            </a:r>
          </a:p>
          <a:p>
            <a:pPr marL="612000" indent="-252000">
              <a:spcAft>
                <a:spcPts val="600"/>
              </a:spcAft>
              <a:buSzPct val="90000"/>
              <a:buFont typeface="Courier New"/>
              <a:buChar char="o"/>
            </a:pPr>
            <a:r>
              <a:rPr lang="en-AU" sz="2000" dirty="0"/>
              <a:t>Constipation related</a:t>
            </a:r>
          </a:p>
          <a:p>
            <a:pPr marL="612000" indent="-252000">
              <a:spcAft>
                <a:spcPts val="600"/>
              </a:spcAft>
              <a:buSzPct val="90000"/>
              <a:buFont typeface="Courier New"/>
              <a:buChar char="o"/>
            </a:pPr>
            <a:r>
              <a:rPr lang="en-AU" sz="2000" dirty="0"/>
              <a:t>Anxiety related</a:t>
            </a:r>
          </a:p>
          <a:p>
            <a:pPr marL="612000" indent="-252000">
              <a:spcAft>
                <a:spcPts val="600"/>
              </a:spcAft>
              <a:buSzPct val="90000"/>
              <a:buFont typeface="Courier New"/>
              <a:buChar char="o"/>
            </a:pPr>
            <a:r>
              <a:rPr lang="en-AU" sz="2000" dirty="0"/>
              <a:t>Stress incontinence related</a:t>
            </a:r>
          </a:p>
          <a:p>
            <a:pPr marL="612000" indent="-252000">
              <a:spcAft>
                <a:spcPts val="600"/>
              </a:spcAft>
              <a:buSzPct val="90000"/>
              <a:buFont typeface="Courier New"/>
              <a:buChar char="o"/>
            </a:pPr>
            <a:r>
              <a:rPr lang="en-AU" sz="2000" dirty="0"/>
              <a:t>Urge incontinence related</a:t>
            </a:r>
          </a:p>
          <a:p>
            <a:pPr marL="612000" indent="-252000">
              <a:spcAft>
                <a:spcPts val="600"/>
              </a:spcAft>
              <a:buSzPct val="90000"/>
              <a:buFont typeface="Courier New"/>
              <a:buChar char="o"/>
            </a:pPr>
            <a:r>
              <a:rPr lang="en-AU" sz="2000" dirty="0"/>
              <a:t>Functional incontinence related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46548"/>
            <a:ext cx="8229600" cy="1011354"/>
          </a:xfrm>
        </p:spPr>
        <p:txBody>
          <a:bodyPr/>
          <a:lstStyle/>
          <a:p>
            <a:r>
              <a:rPr lang="en-AU" sz="3800" dirty="0">
                <a:solidFill>
                  <a:schemeClr val="accent6">
                    <a:lumMod val="75000"/>
                  </a:schemeClr>
                </a:solidFill>
              </a:rPr>
              <a:t>Summary</a:t>
            </a:r>
            <a:endParaRPr lang="en-US" sz="3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2346594" y="1679880"/>
            <a:ext cx="4850074" cy="204858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0000" indent="-396000">
              <a:spcAft>
                <a:spcPts val="600"/>
              </a:spcAft>
            </a:pPr>
            <a:r>
              <a:rPr lang="en-AU" sz="2000" dirty="0"/>
              <a:t>Assessment needs to be</a:t>
            </a:r>
          </a:p>
          <a:p>
            <a:pPr marL="612000" indent="-252000">
              <a:spcAft>
                <a:spcPts val="600"/>
              </a:spcAft>
              <a:buSzPct val="90000"/>
              <a:buFont typeface="Courier New"/>
              <a:buChar char="o"/>
            </a:pPr>
            <a:r>
              <a:rPr lang="en-AU" sz="2000" dirty="0"/>
              <a:t>methodical</a:t>
            </a:r>
          </a:p>
          <a:p>
            <a:pPr marL="612000" indent="-252000">
              <a:spcAft>
                <a:spcPts val="600"/>
              </a:spcAft>
              <a:buSzPct val="90000"/>
              <a:buFont typeface="Courier New"/>
              <a:buChar char="o"/>
            </a:pPr>
            <a:r>
              <a:rPr lang="en-AU" sz="2000" dirty="0"/>
              <a:t>comprehensive</a:t>
            </a:r>
          </a:p>
          <a:p>
            <a:pPr marL="612000" indent="-252000">
              <a:spcAft>
                <a:spcPts val="600"/>
              </a:spcAft>
              <a:buSzPct val="90000"/>
              <a:buFont typeface="Courier New"/>
              <a:buChar char="o"/>
            </a:pPr>
            <a:r>
              <a:rPr lang="en-AU" sz="2000" dirty="0"/>
              <a:t>sensitive</a:t>
            </a:r>
          </a:p>
          <a:p>
            <a:pPr marL="612000" indent="-252000">
              <a:spcAft>
                <a:spcPts val="600"/>
              </a:spcAft>
              <a:buSzPct val="90000"/>
              <a:buFont typeface="Courier New"/>
              <a:buChar char="o"/>
            </a:pPr>
            <a:r>
              <a:rPr lang="en-AU" sz="2000" dirty="0"/>
              <a:t>individual</a:t>
            </a:r>
          </a:p>
          <a:p>
            <a:pPr marL="360000" indent="-396000">
              <a:spcAft>
                <a:spcPts val="600"/>
              </a:spcAft>
            </a:pPr>
            <a:endParaRPr lang="en-AU" sz="200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2346594" y="4187389"/>
            <a:ext cx="4386972" cy="19814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0000" indent="-396000">
              <a:spcAft>
                <a:spcPts val="600"/>
              </a:spcAft>
            </a:pPr>
            <a:r>
              <a:rPr lang="en-AU" sz="2000" dirty="0"/>
              <a:t>Vital tools to help with accurate assessment include Kimberly-Clark’s Continence Assessment forms and Bladder flowchart</a:t>
            </a:r>
            <a:r>
              <a:rPr lang="en-US" sz="2000" dirty="0"/>
              <a:t> </a:t>
            </a:r>
            <a:endParaRPr lang="en-A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2AEA8E-5569-4E59-80B2-54037710E0EE}"/>
              </a:ext>
            </a:extLst>
          </p:cNvPr>
          <p:cNvSpPr txBox="1"/>
          <p:nvPr/>
        </p:nvSpPr>
        <p:spPr>
          <a:xfrm>
            <a:off x="185059" y="1828799"/>
            <a:ext cx="10339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151600-DFEB-4DC8-B492-173DE829FBA9}"/>
              </a:ext>
            </a:extLst>
          </p:cNvPr>
          <p:cNvSpPr txBox="1"/>
          <p:nvPr/>
        </p:nvSpPr>
        <p:spPr>
          <a:xfrm>
            <a:off x="86787" y="661585"/>
            <a:ext cx="10339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accent6">
                    <a:lumMod val="75000"/>
                  </a:schemeClr>
                </a:solidFill>
              </a:rPr>
              <a:t>This certifies that</a:t>
            </a:r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BA00EB08-09B4-4E80-BF22-1A7B0337648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838" y="2600340"/>
            <a:ext cx="4992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39826D-3C1F-4FFE-B513-CE57822B7BD7}"/>
              </a:ext>
            </a:extLst>
          </p:cNvPr>
          <p:cNvSpPr/>
          <p:nvPr/>
        </p:nvSpPr>
        <p:spPr>
          <a:xfrm>
            <a:off x="263725" y="3275112"/>
            <a:ext cx="4992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AU" dirty="0"/>
              <a:t>has attended the continence management session</a:t>
            </a:r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A7BE8A2E-052A-4E16-9F17-C303D717B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26" y="5365418"/>
            <a:ext cx="51561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AU" dirty="0"/>
              <a:t>Date of Completion</a:t>
            </a:r>
            <a:r>
              <a:rPr lang="en-AU" sz="1200" dirty="0"/>
              <a:t>_______________________________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71D895-01F7-494D-A6BE-B914F5587AA1}"/>
              </a:ext>
            </a:extLst>
          </p:cNvPr>
          <p:cNvSpPr txBox="1"/>
          <p:nvPr/>
        </p:nvSpPr>
        <p:spPr>
          <a:xfrm>
            <a:off x="185059" y="2228909"/>
            <a:ext cx="996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  Name: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97D2A2-9A01-4277-8631-F067F7D55247}"/>
              </a:ext>
            </a:extLst>
          </p:cNvPr>
          <p:cNvSpPr/>
          <p:nvPr/>
        </p:nvSpPr>
        <p:spPr>
          <a:xfrm>
            <a:off x="263725" y="4319215"/>
            <a:ext cx="65146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dirty="0">
                <a:solidFill>
                  <a:schemeClr val="accent6">
                    <a:lumMod val="75000"/>
                  </a:schemeClr>
                </a:solidFill>
              </a:rPr>
              <a:t>Module 2: Urinary Continence Assessment</a:t>
            </a:r>
          </a:p>
        </p:txBody>
      </p:sp>
    </p:spTree>
    <p:extLst>
      <p:ext uri="{BB962C8B-B14F-4D97-AF65-F5344CB8AC3E}">
        <p14:creationId xmlns:p14="http://schemas.microsoft.com/office/powerpoint/2010/main" val="291293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8"/>
          <p:cNvSpPr>
            <a:spLocks noGrp="1"/>
          </p:cNvSpPr>
          <p:nvPr>
            <p:ph type="title"/>
          </p:nvPr>
        </p:nvSpPr>
        <p:spPr>
          <a:xfrm>
            <a:off x="-931334" y="406655"/>
            <a:ext cx="8229600" cy="887983"/>
          </a:xfrm>
        </p:spPr>
        <p:txBody>
          <a:bodyPr>
            <a:noAutofit/>
          </a:bodyPr>
          <a:lstStyle/>
          <a:p>
            <a:pPr algn="ctr"/>
            <a:r>
              <a:rPr lang="en-US" sz="4200" b="1" dirty="0">
                <a:solidFill>
                  <a:schemeClr val="accent6">
                    <a:lumMod val="75000"/>
                  </a:schemeClr>
                </a:solidFill>
              </a:rPr>
              <a:t>Module Profile</a:t>
            </a:r>
          </a:p>
        </p:txBody>
      </p:sp>
      <p:sp>
        <p:nvSpPr>
          <p:cNvPr id="8" name="Content Placeholder 29"/>
          <p:cNvSpPr>
            <a:spLocks noGrp="1"/>
          </p:cNvSpPr>
          <p:nvPr>
            <p:ph idx="1"/>
          </p:nvPr>
        </p:nvSpPr>
        <p:spPr>
          <a:xfrm>
            <a:off x="1981200" y="2320216"/>
            <a:ext cx="4851400" cy="1701451"/>
          </a:xfrm>
        </p:spPr>
        <p:txBody>
          <a:bodyPr>
            <a:normAutofit/>
          </a:bodyPr>
          <a:lstStyle/>
          <a:p>
            <a:r>
              <a:rPr lang="en-AU" dirty="0"/>
              <a:t>Identify what’s needed</a:t>
            </a:r>
            <a:br>
              <a:rPr lang="en-AU" dirty="0"/>
            </a:br>
            <a:r>
              <a:rPr lang="en-AU" dirty="0"/>
              <a:t>to assess continence</a:t>
            </a:r>
          </a:p>
          <a:p>
            <a:pPr>
              <a:spcAft>
                <a:spcPts val="1200"/>
              </a:spcAft>
              <a:buNone/>
            </a:pPr>
            <a:r>
              <a:rPr lang="en-AU" dirty="0"/>
              <a:t>	– why, when, how, who</a:t>
            </a:r>
          </a:p>
        </p:txBody>
      </p:sp>
      <p:sp>
        <p:nvSpPr>
          <p:cNvPr id="10" name="Content Placeholder 29"/>
          <p:cNvSpPr txBox="1">
            <a:spLocks/>
          </p:cNvSpPr>
          <p:nvPr/>
        </p:nvSpPr>
        <p:spPr>
          <a:xfrm>
            <a:off x="1981201" y="4021666"/>
            <a:ext cx="4199467" cy="1591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defTabSz="457200">
              <a:spcBef>
                <a:spcPct val="2000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  <a:buFont typeface="Arial"/>
              <a:buChar char="•"/>
              <a:defRPr/>
            </a:pPr>
            <a:r>
              <a:rPr lang="en-AU" sz="2800" dirty="0"/>
              <a:t>Review and evaluate</a:t>
            </a:r>
            <a:br>
              <a:rPr lang="en-AU" sz="2800" dirty="0"/>
            </a:br>
            <a:r>
              <a:rPr lang="en-AU" sz="2800" dirty="0"/>
              <a:t>the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41040"/>
            <a:ext cx="8229600" cy="1011354"/>
          </a:xfrm>
        </p:spPr>
        <p:txBody>
          <a:bodyPr/>
          <a:lstStyle/>
          <a:p>
            <a:r>
              <a:rPr lang="en-AU" sz="3800" dirty="0">
                <a:solidFill>
                  <a:schemeClr val="accent6">
                    <a:lumMod val="75000"/>
                  </a:schemeClr>
                </a:solidFill>
              </a:rPr>
              <a:t>Why</a:t>
            </a:r>
            <a:endParaRPr lang="en-US" sz="3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Content Placeholder 64"/>
          <p:cNvSpPr txBox="1">
            <a:spLocks/>
          </p:cNvSpPr>
          <p:nvPr/>
        </p:nvSpPr>
        <p:spPr>
          <a:xfrm>
            <a:off x="714260" y="1702595"/>
            <a:ext cx="6519334" cy="38649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0000" indent="-396000">
              <a:spcBef>
                <a:spcPct val="2000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  <a:buFont typeface="Arial"/>
              <a:buChar char="•"/>
            </a:pPr>
            <a:r>
              <a:rPr lang="en-AU" sz="2800" dirty="0"/>
              <a:t>To identify continence /</a:t>
            </a:r>
            <a:br>
              <a:rPr lang="en-AU" sz="2800" dirty="0"/>
            </a:br>
            <a:r>
              <a:rPr lang="en-AU" sz="2800" dirty="0"/>
              <a:t>incontinence issues </a:t>
            </a:r>
          </a:p>
          <a:p>
            <a:pPr marL="360000" indent="-396000">
              <a:spcBef>
                <a:spcPct val="2000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  <a:buFont typeface="Arial"/>
              <a:buChar char="•"/>
            </a:pPr>
            <a:r>
              <a:rPr lang="en-AU" sz="2800" dirty="0"/>
              <a:t>To identify factors affecting residents’</a:t>
            </a:r>
            <a:br>
              <a:rPr lang="en-AU" sz="2800" dirty="0"/>
            </a:br>
            <a:r>
              <a:rPr lang="en-AU" sz="2800" dirty="0"/>
              <a:t>ability to maintain continence </a:t>
            </a:r>
          </a:p>
          <a:p>
            <a:pPr marL="360000" indent="-396000">
              <a:spcBef>
                <a:spcPct val="2000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  <a:buFont typeface="Arial"/>
              <a:buChar char="•"/>
            </a:pPr>
            <a:r>
              <a:rPr lang="en-AU" sz="2800" dirty="0"/>
              <a:t>To make a nursing diagnosis so an individualised continence management  program can be developed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467" y="339780"/>
            <a:ext cx="8229600" cy="1011354"/>
          </a:xfrm>
        </p:spPr>
        <p:txBody>
          <a:bodyPr/>
          <a:lstStyle/>
          <a:p>
            <a:r>
              <a:rPr lang="en-AU" sz="3800" dirty="0">
                <a:solidFill>
                  <a:schemeClr val="accent6">
                    <a:lumMod val="75000"/>
                  </a:schemeClr>
                </a:solidFill>
              </a:rPr>
              <a:t>When</a:t>
            </a:r>
            <a:endParaRPr lang="en-US" sz="3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8" name="Content Placeholder 64"/>
          <p:cNvSpPr txBox="1">
            <a:spLocks/>
          </p:cNvSpPr>
          <p:nvPr/>
        </p:nvSpPr>
        <p:spPr>
          <a:xfrm>
            <a:off x="782199" y="1808891"/>
            <a:ext cx="5330736" cy="38649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60000" indent="-396000" defTabSz="457200">
              <a:spcBef>
                <a:spcPct val="2000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  <a:buFont typeface="Arial"/>
              <a:buChar char="•"/>
              <a:defRPr/>
            </a:pPr>
            <a:r>
              <a:rPr lang="en-AU" sz="2800" dirty="0"/>
              <a:t>A new resident is admitted</a:t>
            </a:r>
          </a:p>
          <a:p>
            <a:pPr marL="360000" indent="-396000" defTabSz="457200">
              <a:spcBef>
                <a:spcPct val="2000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  <a:buFont typeface="Arial"/>
              <a:buChar char="•"/>
              <a:defRPr/>
            </a:pPr>
            <a:r>
              <a:rPr lang="en-AU" sz="2800" dirty="0"/>
              <a:t>Assessment for aged care funding is required</a:t>
            </a:r>
          </a:p>
          <a:p>
            <a:pPr marL="360000" indent="-396000" defTabSz="457200">
              <a:spcBef>
                <a:spcPct val="2000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  <a:buFont typeface="Arial"/>
              <a:buChar char="•"/>
              <a:defRPr/>
            </a:pPr>
            <a:r>
              <a:rPr lang="en-AU" sz="2800" dirty="0"/>
              <a:t>Meeting accreditation standards is required</a:t>
            </a:r>
          </a:p>
          <a:p>
            <a:pPr marL="360000" indent="-396000" defTabSz="457200">
              <a:spcBef>
                <a:spcPct val="20000"/>
              </a:spcBef>
              <a:spcAft>
                <a:spcPts val="1200"/>
              </a:spcAft>
              <a:buClr>
                <a:schemeClr val="accent4">
                  <a:lumMod val="75000"/>
                </a:schemeClr>
              </a:buClr>
              <a:buFont typeface="Arial"/>
              <a:buChar char="•"/>
              <a:defRPr/>
            </a:pPr>
            <a:r>
              <a:rPr lang="en-AU" sz="2800" dirty="0"/>
              <a:t>A resident’s continence status changes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5163"/>
            <a:ext cx="8229600" cy="1011354"/>
          </a:xfrm>
        </p:spPr>
        <p:txBody>
          <a:bodyPr/>
          <a:lstStyle/>
          <a:p>
            <a:r>
              <a:rPr lang="en-AU" sz="3800" dirty="0">
                <a:solidFill>
                  <a:schemeClr val="accent6">
                    <a:lumMod val="75000"/>
                  </a:schemeClr>
                </a:solidFill>
              </a:rPr>
              <a:t>How</a:t>
            </a:r>
            <a:endParaRPr lang="en-US" sz="3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880534" y="1696593"/>
            <a:ext cx="4157132" cy="46628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AU" dirty="0"/>
              <a:t>Information is gathered by: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762000" y="2598310"/>
            <a:ext cx="5334000" cy="2354441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0000" indent="-396000">
              <a:spcAft>
                <a:spcPts val="1200"/>
              </a:spcAft>
            </a:pPr>
            <a:r>
              <a:rPr lang="en-AU" dirty="0"/>
              <a:t>Direct observation – listening, looking etc</a:t>
            </a:r>
          </a:p>
          <a:p>
            <a:pPr marL="360000" indent="-396000">
              <a:spcAft>
                <a:spcPts val="1200"/>
              </a:spcAft>
            </a:pPr>
            <a:r>
              <a:rPr lang="en-AU" dirty="0"/>
              <a:t>Using assessment criteria – for more systematic collection of information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307123"/>
            <a:ext cx="8229600" cy="1011354"/>
          </a:xfrm>
        </p:spPr>
        <p:txBody>
          <a:bodyPr/>
          <a:lstStyle/>
          <a:p>
            <a:r>
              <a:rPr lang="en-AU" sz="3800" dirty="0">
                <a:solidFill>
                  <a:schemeClr val="accent6">
                    <a:lumMod val="75000"/>
                  </a:schemeClr>
                </a:solidFill>
              </a:rPr>
              <a:t>Who</a:t>
            </a:r>
            <a:endParaRPr lang="en-US" sz="3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338668" y="1561676"/>
            <a:ext cx="7391399" cy="9637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0000" indent="-396000">
              <a:spcAft>
                <a:spcPts val="600"/>
              </a:spcAft>
            </a:pPr>
            <a:r>
              <a:rPr lang="en-AU" sz="2200" dirty="0"/>
              <a:t>A multi-disciplinary team approach</a:t>
            </a:r>
          </a:p>
          <a:p>
            <a:pPr marL="360000" indent="-396000">
              <a:spcAft>
                <a:spcPts val="600"/>
              </a:spcAft>
            </a:pPr>
            <a:r>
              <a:rPr lang="en-AU" sz="2200" dirty="0"/>
              <a:t>May involve-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338668" y="2694301"/>
            <a:ext cx="6604001" cy="3276600"/>
          </a:xfrm>
          <a:prstGeom prst="rect">
            <a:avLst/>
          </a:prstGeom>
        </p:spPr>
        <p:txBody>
          <a:bodyPr numCol="2">
            <a:noAutofit/>
          </a:bodyPr>
          <a:lstStyle/>
          <a:p>
            <a:pPr marL="288000" indent="-324000">
              <a:spcAft>
                <a:spcPts val="600"/>
              </a:spcAft>
              <a:buSzPct val="90000"/>
              <a:buFont typeface="Courier New"/>
              <a:buChar char="o"/>
            </a:pPr>
            <a:r>
              <a:rPr lang="en-AU" sz="2000" dirty="0"/>
              <a:t>Direct carer </a:t>
            </a:r>
          </a:p>
          <a:p>
            <a:pPr marL="288000" indent="-324000">
              <a:spcAft>
                <a:spcPts val="600"/>
              </a:spcAft>
              <a:buSzPct val="90000"/>
              <a:buFont typeface="Courier New"/>
              <a:buChar char="o"/>
            </a:pPr>
            <a:r>
              <a:rPr lang="en-AU" sz="2000" dirty="0"/>
              <a:t>Registered nurse</a:t>
            </a:r>
          </a:p>
          <a:p>
            <a:pPr marL="288000" indent="-324000">
              <a:spcAft>
                <a:spcPts val="600"/>
              </a:spcAft>
              <a:buSzPct val="90000"/>
              <a:buFont typeface="Courier New"/>
              <a:buChar char="o"/>
            </a:pPr>
            <a:r>
              <a:rPr lang="en-AU" sz="2000" dirty="0"/>
              <a:t>Treating health specialist,</a:t>
            </a:r>
            <a:br>
              <a:rPr lang="en-AU" sz="2000" dirty="0"/>
            </a:br>
            <a:r>
              <a:rPr lang="en-AU" sz="2000" dirty="0"/>
              <a:t>GP or urologist</a:t>
            </a:r>
          </a:p>
          <a:p>
            <a:pPr marL="288000" indent="-324000">
              <a:spcAft>
                <a:spcPts val="600"/>
              </a:spcAft>
              <a:buSzPct val="90000"/>
              <a:buFont typeface="Courier New"/>
              <a:buChar char="o"/>
            </a:pPr>
            <a:r>
              <a:rPr lang="en-AU" sz="2000" dirty="0"/>
              <a:t>Occupational therapist </a:t>
            </a:r>
          </a:p>
          <a:p>
            <a:pPr marL="288000" indent="-324000">
              <a:spcAft>
                <a:spcPts val="600"/>
              </a:spcAft>
              <a:buSzPct val="90000"/>
              <a:buFont typeface="Courier New"/>
              <a:buChar char="o"/>
            </a:pPr>
            <a:r>
              <a:rPr lang="en-AU" sz="2000" dirty="0"/>
              <a:t>Physiotherapist</a:t>
            </a:r>
          </a:p>
          <a:p>
            <a:pPr marL="288000" indent="-324000">
              <a:spcAft>
                <a:spcPts val="600"/>
              </a:spcAft>
              <a:buSzPct val="90000"/>
              <a:buFont typeface="Courier New"/>
              <a:buChar char="o"/>
            </a:pPr>
            <a:r>
              <a:rPr lang="en-AU" sz="2000" dirty="0"/>
              <a:t>The resident</a:t>
            </a:r>
          </a:p>
          <a:p>
            <a:pPr marL="288000" indent="-324000">
              <a:spcAft>
                <a:spcPts val="600"/>
              </a:spcAft>
              <a:buSzPct val="90000"/>
              <a:buFont typeface="Courier New"/>
              <a:buChar char="o"/>
            </a:pPr>
            <a:r>
              <a:rPr lang="en-AU" sz="2000" dirty="0"/>
              <a:t>Family</a:t>
            </a:r>
          </a:p>
          <a:p>
            <a:pPr marL="288000" indent="-324000">
              <a:spcAft>
                <a:spcPts val="600"/>
              </a:spcAft>
              <a:buSzPct val="90000"/>
              <a:buFont typeface="Courier New"/>
              <a:buChar char="o"/>
            </a:pPr>
            <a:r>
              <a:rPr lang="en-AU" sz="2000" dirty="0"/>
              <a:t>GP before admission</a:t>
            </a:r>
          </a:p>
          <a:p>
            <a:pPr marL="288000" indent="-324000">
              <a:spcAft>
                <a:spcPts val="600"/>
              </a:spcAft>
              <a:buSzPct val="90000"/>
              <a:buFont typeface="Courier New"/>
              <a:buChar char="o"/>
            </a:pPr>
            <a:r>
              <a:rPr lang="en-AU" sz="2000" dirty="0"/>
              <a:t>Nursing staff </a:t>
            </a:r>
          </a:p>
          <a:p>
            <a:pPr marL="288000" indent="-324000">
              <a:spcAft>
                <a:spcPts val="600"/>
              </a:spcAft>
              <a:buSzPct val="90000"/>
              <a:buFont typeface="Courier New"/>
              <a:buChar char="o"/>
            </a:pPr>
            <a:r>
              <a:rPr lang="en-AU" sz="2000" dirty="0"/>
              <a:t>Continence nurse advisor </a:t>
            </a:r>
          </a:p>
          <a:p>
            <a:pPr marL="288000" indent="-324000">
              <a:spcAft>
                <a:spcPts val="600"/>
              </a:spcAft>
              <a:buSzPct val="90000"/>
              <a:buFont typeface="Courier New"/>
              <a:buChar char="o"/>
            </a:pPr>
            <a:r>
              <a:rPr lang="en-AU" sz="2000" dirty="0"/>
              <a:t>Dietician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484" y="369566"/>
            <a:ext cx="8229600" cy="1011354"/>
          </a:xfrm>
        </p:spPr>
        <p:txBody>
          <a:bodyPr/>
          <a:lstStyle/>
          <a:p>
            <a:r>
              <a:rPr lang="en-AU" sz="3800" dirty="0">
                <a:solidFill>
                  <a:schemeClr val="accent6">
                    <a:lumMod val="75000"/>
                  </a:schemeClr>
                </a:solidFill>
              </a:rPr>
              <a:t>Assessment Information</a:t>
            </a:r>
            <a:endParaRPr lang="en-US" sz="3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0" y="1798534"/>
            <a:ext cx="5845994" cy="7293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0000" indent="-396000">
              <a:spcAft>
                <a:spcPts val="600"/>
              </a:spcAft>
            </a:pPr>
            <a:r>
              <a:rPr lang="en-AU" sz="2000" dirty="0"/>
              <a:t>Measures all continent and incontinent</a:t>
            </a:r>
            <a:br>
              <a:rPr lang="en-AU" sz="2000" dirty="0"/>
            </a:br>
            <a:r>
              <a:rPr lang="en-AU" sz="2000" dirty="0"/>
              <a:t>episodes and when urine is passed 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0" y="2527868"/>
            <a:ext cx="6346008" cy="31850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0000" indent="-396000">
              <a:spcAft>
                <a:spcPts val="600"/>
              </a:spcAft>
              <a:buSzPct val="100000"/>
            </a:pPr>
            <a:r>
              <a:rPr lang="en-AU" sz="2000" dirty="0"/>
              <a:t>When analysing it, consider:</a:t>
            </a:r>
          </a:p>
          <a:p>
            <a:pPr marL="612000" indent="-252000">
              <a:spcAft>
                <a:spcPts val="600"/>
              </a:spcAft>
              <a:buSzPct val="90000"/>
              <a:buFont typeface="Courier New"/>
              <a:buChar char="o"/>
            </a:pPr>
            <a:r>
              <a:rPr lang="en-AU" sz="1800" dirty="0"/>
              <a:t>how often is urine passed?  </a:t>
            </a:r>
          </a:p>
          <a:p>
            <a:pPr marL="612000" indent="-252000">
              <a:spcAft>
                <a:spcPts val="600"/>
              </a:spcAft>
              <a:buSzPct val="90000"/>
              <a:buFont typeface="Courier New"/>
              <a:buChar char="o"/>
            </a:pPr>
            <a:r>
              <a:rPr lang="en-AU" sz="1800" dirty="0"/>
              <a:t>how much urine is passed?</a:t>
            </a:r>
          </a:p>
          <a:p>
            <a:pPr marL="612000" indent="-252000">
              <a:spcAft>
                <a:spcPts val="600"/>
              </a:spcAft>
              <a:buSzPct val="90000"/>
              <a:buFont typeface="Courier New"/>
              <a:buChar char="o"/>
            </a:pPr>
            <a:r>
              <a:rPr lang="en-AU" sz="1800" dirty="0"/>
              <a:t>Person continent or incontinent when passing?</a:t>
            </a:r>
          </a:p>
          <a:p>
            <a:pPr marL="612000" indent="-252000">
              <a:spcAft>
                <a:spcPts val="600"/>
              </a:spcAft>
              <a:buSzPct val="90000"/>
              <a:buFont typeface="Courier New"/>
              <a:buChar char="o"/>
            </a:pPr>
            <a:r>
              <a:rPr lang="en-AU" sz="1800" dirty="0"/>
              <a:t>Urge present beforehand?</a:t>
            </a:r>
          </a:p>
          <a:p>
            <a:pPr marL="612000" indent="-252000">
              <a:spcAft>
                <a:spcPts val="600"/>
              </a:spcAft>
              <a:buSzPct val="90000"/>
              <a:buFont typeface="Courier New"/>
              <a:buChar char="o"/>
            </a:pPr>
            <a:r>
              <a:rPr lang="en-AU" sz="1800" dirty="0"/>
              <a:t>Could resident control / put off the passing?</a:t>
            </a:r>
          </a:p>
          <a:p>
            <a:pPr marL="612000" indent="-252000">
              <a:spcAft>
                <a:spcPts val="600"/>
              </a:spcAft>
              <a:buSzPct val="90000"/>
              <a:buFont typeface="Courier New"/>
              <a:buChar char="o"/>
            </a:pPr>
            <a:r>
              <a:rPr lang="en-AU" sz="1800" dirty="0"/>
              <a:t>How often incontinence occurs</a:t>
            </a:r>
          </a:p>
          <a:p>
            <a:pPr marL="612000" indent="-252000">
              <a:spcAft>
                <a:spcPts val="600"/>
              </a:spcAft>
              <a:buSzPct val="90000"/>
              <a:buFont typeface="Courier New"/>
              <a:buChar char="o"/>
            </a:pPr>
            <a:r>
              <a:rPr lang="en-AU" sz="1800" dirty="0"/>
              <a:t>When incontinence occurs</a:t>
            </a:r>
          </a:p>
          <a:p>
            <a:pPr marL="288000" indent="-324000">
              <a:spcAft>
                <a:spcPts val="600"/>
              </a:spcAft>
              <a:buSzPct val="90000"/>
              <a:buFont typeface="Courier New"/>
              <a:buChar char="o"/>
            </a:pPr>
            <a:endParaRPr lang="en-AU" sz="1600" dirty="0"/>
          </a:p>
          <a:p>
            <a:pPr marL="288000" indent="-324000">
              <a:spcAft>
                <a:spcPts val="600"/>
              </a:spcAft>
              <a:buSzPct val="90000"/>
              <a:buFont typeface="Courier New"/>
              <a:buChar char="o"/>
            </a:pPr>
            <a:endParaRPr lang="en-AU" sz="1600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145" y="1420393"/>
            <a:ext cx="6493932" cy="463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200" dirty="0"/>
              <a:t>A continence chart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4" y="356373"/>
            <a:ext cx="8229600" cy="1011354"/>
          </a:xfrm>
        </p:spPr>
        <p:txBody>
          <a:bodyPr/>
          <a:lstStyle/>
          <a:p>
            <a:r>
              <a:rPr lang="en-AU" sz="3800" dirty="0">
                <a:solidFill>
                  <a:schemeClr val="accent6">
                    <a:lumMod val="75000"/>
                  </a:schemeClr>
                </a:solidFill>
              </a:rPr>
              <a:t>Assessment Information</a:t>
            </a:r>
            <a:endParaRPr lang="en-US" sz="3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372534" y="1581528"/>
            <a:ext cx="6493932" cy="52488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200" dirty="0"/>
              <a:t>Continence history, including: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372534" y="2320218"/>
            <a:ext cx="4527181" cy="34564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0000" indent="-396000">
              <a:spcAft>
                <a:spcPts val="600"/>
              </a:spcAft>
            </a:pPr>
            <a:r>
              <a:rPr lang="en-AU" sz="2000" dirty="0"/>
              <a:t>Resident’s perception of problem</a:t>
            </a:r>
          </a:p>
          <a:p>
            <a:pPr marL="360000" indent="-396000">
              <a:spcAft>
                <a:spcPts val="600"/>
              </a:spcAft>
            </a:pPr>
            <a:r>
              <a:rPr lang="en-AU" sz="2000" dirty="0"/>
              <a:t>Medications</a:t>
            </a:r>
          </a:p>
          <a:p>
            <a:pPr marL="360000" indent="-396000">
              <a:spcAft>
                <a:spcPts val="600"/>
              </a:spcAft>
            </a:pPr>
            <a:r>
              <a:rPr lang="en-AU" sz="2000" dirty="0"/>
              <a:t>Functional assessment: mental status, mobility, personal care (ADL) ability</a:t>
            </a:r>
          </a:p>
          <a:p>
            <a:pPr marL="360000" indent="-396000">
              <a:spcAft>
                <a:spcPts val="600"/>
              </a:spcAft>
            </a:pPr>
            <a:r>
              <a:rPr lang="en-AU" sz="2000" dirty="0"/>
              <a:t>Nutritional status</a:t>
            </a:r>
          </a:p>
          <a:p>
            <a:pPr marL="360000" indent="-396000">
              <a:spcAft>
                <a:spcPts val="600"/>
              </a:spcAft>
            </a:pPr>
            <a:r>
              <a:rPr lang="en-AU" sz="2000" dirty="0" err="1"/>
              <a:t>Gynaelogical</a:t>
            </a:r>
            <a:r>
              <a:rPr lang="en-AU" sz="2000" dirty="0"/>
              <a:t> history</a:t>
            </a:r>
          </a:p>
          <a:p>
            <a:pPr marL="360000" indent="-396000">
              <a:spcAft>
                <a:spcPts val="600"/>
              </a:spcAft>
            </a:pPr>
            <a:r>
              <a:rPr lang="en-AU" sz="2000" dirty="0"/>
              <a:t>Activities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6096000" y="2320218"/>
            <a:ext cx="2846623" cy="3456451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0000" indent="-396000">
              <a:spcAft>
                <a:spcPts val="600"/>
              </a:spcAft>
            </a:pPr>
            <a:r>
              <a:rPr lang="en-AU" sz="2000" dirty="0"/>
              <a:t>Bowel habits</a:t>
            </a:r>
          </a:p>
          <a:p>
            <a:pPr marL="360000" indent="-396000">
              <a:spcAft>
                <a:spcPts val="600"/>
              </a:spcAft>
            </a:pPr>
            <a:r>
              <a:rPr lang="en-AU" sz="2000" dirty="0"/>
              <a:t>Environment</a:t>
            </a:r>
          </a:p>
          <a:p>
            <a:pPr marL="360000" indent="-396000">
              <a:spcAft>
                <a:spcPts val="600"/>
              </a:spcAft>
            </a:pPr>
            <a:r>
              <a:rPr lang="en-AU" sz="2000" dirty="0"/>
              <a:t>Medical history</a:t>
            </a:r>
          </a:p>
          <a:p>
            <a:pPr marL="360000" indent="-396000">
              <a:spcAft>
                <a:spcPts val="600"/>
              </a:spcAft>
            </a:pPr>
            <a:r>
              <a:rPr lang="en-AU" sz="2000" dirty="0"/>
              <a:t>Urological history and symptoms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7" y="321061"/>
            <a:ext cx="8229600" cy="1011354"/>
          </a:xfrm>
        </p:spPr>
        <p:txBody>
          <a:bodyPr/>
          <a:lstStyle/>
          <a:p>
            <a:r>
              <a:rPr lang="en-AU" sz="3800" dirty="0">
                <a:solidFill>
                  <a:schemeClr val="accent6">
                    <a:lumMod val="75000"/>
                  </a:schemeClr>
                </a:solidFill>
              </a:rPr>
              <a:t>Assessment Information</a:t>
            </a:r>
            <a:endParaRPr lang="en-US" sz="3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270935" y="1678765"/>
            <a:ext cx="6493932" cy="52488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200" dirty="0"/>
              <a:t>Physical examination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270935" y="2205975"/>
            <a:ext cx="8382001" cy="157545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0000" indent="-396000">
              <a:spcAft>
                <a:spcPts val="600"/>
              </a:spcAft>
            </a:pPr>
            <a:r>
              <a:rPr lang="en-AU" sz="2000" dirty="0"/>
              <a:t>Conducted by doctor, continence nurse or</a:t>
            </a:r>
            <a:br>
              <a:rPr lang="en-AU" sz="2000" dirty="0"/>
            </a:br>
            <a:r>
              <a:rPr lang="en-AU" sz="2000" dirty="0"/>
              <a:t>continence physiotherapist</a:t>
            </a:r>
          </a:p>
          <a:p>
            <a:pPr marL="360000" indent="-396000">
              <a:spcAft>
                <a:spcPts val="600"/>
              </a:spcAft>
            </a:pPr>
            <a:r>
              <a:rPr lang="en-AU" sz="2000" dirty="0"/>
              <a:t>May include mental status, musculoskeletal, abdominal,</a:t>
            </a:r>
            <a:br>
              <a:rPr lang="en-AU" sz="2000" dirty="0"/>
            </a:br>
            <a:r>
              <a:rPr lang="en-AU" sz="2000" dirty="0"/>
              <a:t>genitalia/perineum, vaginal, rectal examination 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270935" y="3673824"/>
            <a:ext cx="6493932" cy="52488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200" dirty="0"/>
              <a:t>Diagnostic investigations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270935" y="4054207"/>
            <a:ext cx="4164333" cy="1854895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0000" indent="-396000">
              <a:spcAft>
                <a:spcPts val="600"/>
              </a:spcAft>
            </a:pPr>
            <a:r>
              <a:rPr lang="en-AU" sz="2000" dirty="0"/>
              <a:t>May include</a:t>
            </a:r>
          </a:p>
          <a:p>
            <a:pPr marL="612000" indent="-252000">
              <a:spcAft>
                <a:spcPts val="600"/>
              </a:spcAft>
              <a:buSzPct val="90000"/>
              <a:buFont typeface="Courier New"/>
              <a:buChar char="o"/>
            </a:pPr>
            <a:r>
              <a:rPr lang="en-AU" sz="2000" dirty="0"/>
              <a:t>Urinalysis</a:t>
            </a:r>
          </a:p>
          <a:p>
            <a:pPr marL="612000" indent="-252000">
              <a:spcAft>
                <a:spcPts val="600"/>
              </a:spcAft>
              <a:buSzPct val="90000"/>
              <a:buFont typeface="Courier New"/>
              <a:buChar char="o"/>
            </a:pPr>
            <a:r>
              <a:rPr lang="en-AU" sz="2000" dirty="0"/>
              <a:t>Bladder ultrasound</a:t>
            </a:r>
          </a:p>
          <a:p>
            <a:pPr marL="612000" indent="-252000">
              <a:spcAft>
                <a:spcPts val="600"/>
              </a:spcAft>
              <a:buSzPct val="90000"/>
              <a:buFont typeface="Courier New"/>
              <a:buChar char="o"/>
            </a:pPr>
            <a:r>
              <a:rPr lang="en-AU" sz="2000" dirty="0" err="1"/>
              <a:t>Urodynamics</a:t>
            </a:r>
            <a:endParaRPr lang="en-A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756</Words>
  <Application>Microsoft Office PowerPoint</Application>
  <PresentationFormat>Widescreen</PresentationFormat>
  <Paragraphs>118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1_Office Theme</vt:lpstr>
      <vt:lpstr> Module 2  Urinary Continence Assessment</vt:lpstr>
      <vt:lpstr>Module Profile</vt:lpstr>
      <vt:lpstr>Why</vt:lpstr>
      <vt:lpstr>When</vt:lpstr>
      <vt:lpstr>How</vt:lpstr>
      <vt:lpstr>Who</vt:lpstr>
      <vt:lpstr>Assessment Information</vt:lpstr>
      <vt:lpstr>Assessment Information</vt:lpstr>
      <vt:lpstr>Assessment Information</vt:lpstr>
      <vt:lpstr>Assessment Information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CFA CONFERENCE</dc:title>
  <dc:creator>Ahmed, Mehnaaz</dc:creator>
  <cp:lastModifiedBy>Jesse</cp:lastModifiedBy>
  <cp:revision>35</cp:revision>
  <dcterms:created xsi:type="dcterms:W3CDTF">2020-10-07T10:30:54Z</dcterms:created>
  <dcterms:modified xsi:type="dcterms:W3CDTF">2020-10-23T03:39:02Z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18bc842-2070-4ed0-9e20-472452689642_Enabled">
    <vt:lpwstr>True</vt:lpwstr>
  </property>
  <property fmtid="{D5CDD505-2E9C-101B-9397-08002B2CF9AE}" pid="3" name="MSIP_Label_918bc842-2070-4ed0-9e20-472452689642_SiteId">
    <vt:lpwstr>fee2180b-69b6-4afe-9f14-ccd70bd4c737</vt:lpwstr>
  </property>
  <property fmtid="{D5CDD505-2E9C-101B-9397-08002B2CF9AE}" pid="4" name="MSIP_Label_918bc842-2070-4ed0-9e20-472452689642_Owner">
    <vt:lpwstr>mehnaaz.ahmed@kcc.com</vt:lpwstr>
  </property>
  <property fmtid="{D5CDD505-2E9C-101B-9397-08002B2CF9AE}" pid="5" name="MSIP_Label_918bc842-2070-4ed0-9e20-472452689642_SetDate">
    <vt:lpwstr>2020-10-07T12:42:03.2266676Z</vt:lpwstr>
  </property>
  <property fmtid="{D5CDD505-2E9C-101B-9397-08002B2CF9AE}" pid="6" name="MSIP_Label_918bc842-2070-4ed0-9e20-472452689642_Name">
    <vt:lpwstr>K-C Confidential</vt:lpwstr>
  </property>
  <property fmtid="{D5CDD505-2E9C-101B-9397-08002B2CF9AE}" pid="7" name="MSIP_Label_918bc842-2070-4ed0-9e20-472452689642_Application">
    <vt:lpwstr>Microsoft Azure Information Protection</vt:lpwstr>
  </property>
  <property fmtid="{D5CDD505-2E9C-101B-9397-08002B2CF9AE}" pid="8" name="MSIP_Label_918bc842-2070-4ed0-9e20-472452689642_ActionId">
    <vt:lpwstr>dcf14baf-b9ab-4565-b6c6-ed9cc0a7acd3</vt:lpwstr>
  </property>
  <property fmtid="{D5CDD505-2E9C-101B-9397-08002B2CF9AE}" pid="9" name="MSIP_Label_918bc842-2070-4ed0-9e20-472452689642_Extended_MSFT_Method">
    <vt:lpwstr>Manual</vt:lpwstr>
  </property>
  <property fmtid="{D5CDD505-2E9C-101B-9397-08002B2CF9AE}" pid="10" name="MSIP_Label_aa870e45-89d0-4bce-999c-ea35897869a9_Enabled">
    <vt:lpwstr>True</vt:lpwstr>
  </property>
  <property fmtid="{D5CDD505-2E9C-101B-9397-08002B2CF9AE}" pid="11" name="MSIP_Label_aa870e45-89d0-4bce-999c-ea35897869a9_SiteId">
    <vt:lpwstr>fee2180b-69b6-4afe-9f14-ccd70bd4c737</vt:lpwstr>
  </property>
  <property fmtid="{D5CDD505-2E9C-101B-9397-08002B2CF9AE}" pid="12" name="MSIP_Label_aa870e45-89d0-4bce-999c-ea35897869a9_Owner">
    <vt:lpwstr>mehnaaz.ahmed@kcc.com</vt:lpwstr>
  </property>
  <property fmtid="{D5CDD505-2E9C-101B-9397-08002B2CF9AE}" pid="13" name="MSIP_Label_aa870e45-89d0-4bce-999c-ea35897869a9_SetDate">
    <vt:lpwstr>2020-10-07T12:42:03.2266676Z</vt:lpwstr>
  </property>
  <property fmtid="{D5CDD505-2E9C-101B-9397-08002B2CF9AE}" pid="14" name="MSIP_Label_aa870e45-89d0-4bce-999c-ea35897869a9_Name">
    <vt:lpwstr>Without Content Marking</vt:lpwstr>
  </property>
  <property fmtid="{D5CDD505-2E9C-101B-9397-08002B2CF9AE}" pid="15" name="MSIP_Label_aa870e45-89d0-4bce-999c-ea35897869a9_Application">
    <vt:lpwstr>Microsoft Azure Information Protection</vt:lpwstr>
  </property>
  <property fmtid="{D5CDD505-2E9C-101B-9397-08002B2CF9AE}" pid="16" name="MSIP_Label_aa870e45-89d0-4bce-999c-ea35897869a9_ActionId">
    <vt:lpwstr>dcf14baf-b9ab-4565-b6c6-ed9cc0a7acd3</vt:lpwstr>
  </property>
  <property fmtid="{D5CDD505-2E9C-101B-9397-08002B2CF9AE}" pid="17" name="MSIP_Label_aa870e45-89d0-4bce-999c-ea35897869a9_Parent">
    <vt:lpwstr>918bc842-2070-4ed0-9e20-472452689642</vt:lpwstr>
  </property>
  <property fmtid="{D5CDD505-2E9C-101B-9397-08002B2CF9AE}" pid="18" name="MSIP_Label_aa870e45-89d0-4bce-999c-ea35897869a9_Extended_MSFT_Method">
    <vt:lpwstr>Manual</vt:lpwstr>
  </property>
  <property fmtid="{D5CDD505-2E9C-101B-9397-08002B2CF9AE}" pid="19" name="KCAutoClass">
    <vt:lpwstr>K-C Confidential Without Content Marking</vt:lpwstr>
  </property>
</Properties>
</file>