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4" r:id="rId2"/>
    <p:sldId id="279" r:id="rId3"/>
    <p:sldId id="267" r:id="rId4"/>
    <p:sldId id="272" r:id="rId5"/>
    <p:sldId id="273" r:id="rId6"/>
    <p:sldId id="280" r:id="rId7"/>
    <p:sldId id="281" r:id="rId8"/>
    <p:sldId id="282" r:id="rId9"/>
    <p:sldId id="293" r:id="rId10"/>
    <p:sldId id="286" r:id="rId11"/>
    <p:sldId id="288" r:id="rId12"/>
    <p:sldId id="289" r:id="rId13"/>
    <p:sldId id="290" r:id="rId14"/>
    <p:sldId id="291" r:id="rId15"/>
    <p:sldId id="292"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f0p3leBV/9xqfxYhcOIXQ==" hashData="9Mpsb9sDOEShLoG31Cds6w+fX+YuG0EBsfJduVRwP4m1m96arW6n/P5pH3xoh5YuxGg0M9N50/DSb6f7H5cHE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60"/>
  </p:normalViewPr>
  <p:slideViewPr>
    <p:cSldViewPr snapToGrid="0">
      <p:cViewPr varScale="1">
        <p:scale>
          <a:sx n="96" d="100"/>
          <a:sy n="96" d="100"/>
        </p:scale>
        <p:origin x="2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0926C-1E85-47FF-ACFD-28FE26583CAE}" type="datetimeFigureOut">
              <a:rPr lang="en-AU" smtClean="0"/>
              <a:t>23/10/2020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03198-311C-4740-B6CB-8F538570CC83}" type="slidenum">
              <a:rPr lang="en-AU" smtClean="0"/>
              <a:t>‹#›</a:t>
            </a:fld>
            <a:endParaRPr lang="en-AU"/>
          </a:p>
        </p:txBody>
      </p:sp>
    </p:spTree>
    <p:extLst>
      <p:ext uri="{BB962C8B-B14F-4D97-AF65-F5344CB8AC3E}">
        <p14:creationId xmlns:p14="http://schemas.microsoft.com/office/powerpoint/2010/main" val="149675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Contact with blood, body fluids and oral secretions occurs in aged care facilities so it’s important to understand and follow infection control.</a:t>
            </a:r>
          </a:p>
          <a:p>
            <a:pPr marL="180000" indent="-180000">
              <a:buFont typeface="Arial"/>
              <a:buChar char="•"/>
            </a:pPr>
            <a:r>
              <a:rPr lang="en-AU" sz="1200" kern="1200" dirty="0">
                <a:solidFill>
                  <a:schemeClr val="tx1"/>
                </a:solidFill>
                <a:latin typeface="+mn-lt"/>
                <a:ea typeface="+mn-ea"/>
                <a:cs typeface="+mn-cs"/>
              </a:rPr>
              <a:t>Health care workers and residents can be exposed to germs. Proper infection controls can prevent spread of infection</a:t>
            </a:r>
          </a:p>
          <a:p>
            <a:pPr marL="180000" indent="-180000">
              <a:buFont typeface="Arial"/>
              <a:buChar char="•"/>
            </a:pPr>
            <a:r>
              <a:rPr lang="en-AU" sz="1200" kern="1200" dirty="0">
                <a:solidFill>
                  <a:schemeClr val="tx1"/>
                </a:solidFill>
                <a:latin typeface="+mn-lt"/>
                <a:ea typeface="+mn-ea"/>
                <a:cs typeface="+mn-cs"/>
              </a:rPr>
              <a:t>This module is designed to help you understand effective hand hygiene practices, precautions, and to know the appropriate response if you’re exposed to body fluids</a:t>
            </a:r>
          </a:p>
          <a:p>
            <a:pPr marL="180000" indent="-180000">
              <a:buFont typeface="Arial"/>
              <a:buChar char="•"/>
            </a:pPr>
            <a:r>
              <a:rPr lang="en-AU" sz="1200" kern="1200" dirty="0">
                <a:solidFill>
                  <a:schemeClr val="tx1"/>
                </a:solidFill>
                <a:latin typeface="+mn-lt"/>
                <a:ea typeface="+mn-ea"/>
                <a:cs typeface="+mn-cs"/>
              </a:rPr>
              <a:t>It also looks at health care workers’ vaccination needs</a:t>
            </a:r>
            <a:r>
              <a:rPr lang="en-AU"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When it comes to additional precautions for guarding against spread of infection, one or a combination may be required.</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Room sharing by residents with the same infection might be appropriate if single rooms are not available. Or you might use single rooms with an </a:t>
            </a:r>
            <a:r>
              <a:rPr lang="en-AU" sz="1200" kern="1200" dirty="0" err="1">
                <a:solidFill>
                  <a:schemeClr val="tx1"/>
                </a:solidFill>
                <a:latin typeface="+mn-lt"/>
                <a:ea typeface="+mn-ea"/>
                <a:cs typeface="+mn-cs"/>
              </a:rPr>
              <a:t>ensuite</a:t>
            </a:r>
            <a:r>
              <a:rPr lang="en-AU"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Carers could wear appropriate personal protective equipment and possibly there may be some selectivity with care. For example, staff not immune to chicken pox not caring</a:t>
            </a:r>
            <a:r>
              <a:rPr lang="en-AU" sz="1200" kern="1200" baseline="0" dirty="0">
                <a:solidFill>
                  <a:schemeClr val="tx1"/>
                </a:solidFill>
                <a:latin typeface="+mn-lt"/>
                <a:ea typeface="+mn-ea"/>
                <a:cs typeface="+mn-cs"/>
              </a:rPr>
              <a:t> </a:t>
            </a:r>
            <a:r>
              <a:rPr lang="en-AU" sz="1200" kern="1200" dirty="0">
                <a:solidFill>
                  <a:schemeClr val="tx1"/>
                </a:solidFill>
                <a:latin typeface="+mn-lt"/>
                <a:ea typeface="+mn-ea"/>
                <a:cs typeface="+mn-cs"/>
              </a:rPr>
              <a:t>for residents with shingles.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Rooms may need to be cleaned more frequently or thoroughly and particular equipment might be dedicated for use with a particular resident</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Other possibilities are negative air pressure, discharged directly outside, for airborne infections. And / or a door sign asking visitors to consult nursing staff before entering</a:t>
            </a:r>
            <a:r>
              <a:rPr lang="en-US"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Health care workers should be screened &amp; / or vaccinated according to the risk their job involves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Vaccination might include Hepatitis A if working in rural indigenous communities, Hepatitis B for all patient care workers and Influenza for nursing home &amp; long term care facility workers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Check with State / Territory TB authorities regarding Tuberculosis vaccination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Vaccinate against Rubella for workers born during or since 1966 and </a:t>
            </a:r>
            <a:r>
              <a:rPr lang="en-AU" sz="1200" kern="1200" dirty="0" err="1">
                <a:solidFill>
                  <a:schemeClr val="tx1"/>
                </a:solidFill>
                <a:latin typeface="+mn-lt"/>
                <a:ea typeface="+mn-ea"/>
                <a:cs typeface="+mn-cs"/>
              </a:rPr>
              <a:t>Varicella</a:t>
            </a:r>
            <a:r>
              <a:rPr lang="en-AU" sz="1200" kern="1200" dirty="0">
                <a:solidFill>
                  <a:schemeClr val="tx1"/>
                </a:solidFill>
                <a:latin typeface="+mn-lt"/>
                <a:ea typeface="+mn-ea"/>
                <a:cs typeface="+mn-cs"/>
              </a:rPr>
              <a:t> zoster / chicken pox for workers not immune who have direct patient contact.</a:t>
            </a:r>
            <a:r>
              <a:rPr lang="en-US"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Occupational exposure involves contact with residents’ blood or body substances contaminated with blood either via injury to skin with a sharp object known or thought to be contaminated, by accidental injection of blood, or by blood or body fluids splashing in the eyes or mucous membranes of the mouth or nose or to skin that’s not intact as a result of a cut, abrasion or dermatitis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If exposed to resident blood, wash </a:t>
            </a:r>
            <a:r>
              <a:rPr lang="en-AU" sz="1200" kern="1200" dirty="0" err="1">
                <a:solidFill>
                  <a:schemeClr val="tx1"/>
                </a:solidFill>
                <a:latin typeface="+mn-lt"/>
                <a:ea typeface="+mn-ea"/>
                <a:cs typeface="+mn-cs"/>
              </a:rPr>
              <a:t>needlestick</a:t>
            </a:r>
            <a:r>
              <a:rPr lang="en-AU" sz="1200" kern="1200" dirty="0">
                <a:solidFill>
                  <a:schemeClr val="tx1"/>
                </a:solidFill>
                <a:latin typeface="+mn-lt"/>
                <a:ea typeface="+mn-ea"/>
                <a:cs typeface="+mn-cs"/>
              </a:rPr>
              <a:t> injury &amp; cuts with soap &amp; water. If the eyes are affected, flush with water or saline. Flush any splashes to the nose, mouth or skin with water. Do not squeeze the area or use irritant chemical such as antiseptics.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After first aid, immediately report exposure to the person managing exposures in your facility. There may be treatment you can have to minimise the risk of contracting a blood borne virus from the exposure.</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Make an appointment for post-exposure counselling.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Before starting to try to clean up any body fluid spill, put on gloves, protective eyewear to protect from splashes and a plastic apron to protect clothing from contamination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To decontaminate non-porous surfaces, absorb &amp; remove the bulk of the spill using paper towel or absorbent granules, put in a waste bag &amp; discard.</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Clean with pH-neutral detergent &amp; water, rinse thoroughly &amp; dry.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For carpet, absorb &amp; remove the bulk of the spill using paper towel, then clean the area with approved carpet cleaner, rinse &amp; dry &amp; organise steam cleaning as soon as possible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So we’ve looked at hands being the most common way that infection </a:t>
            </a:r>
            <a:r>
              <a:rPr lang="en-AU" sz="1200" kern="1200">
                <a:solidFill>
                  <a:schemeClr val="tx1"/>
                </a:solidFill>
                <a:latin typeface="+mn-lt"/>
                <a:ea typeface="+mn-ea"/>
                <a:cs typeface="+mn-cs"/>
              </a:rPr>
              <a:t>is spread </a:t>
            </a:r>
            <a:r>
              <a:rPr lang="en-AU" sz="1200" kern="1200" dirty="0">
                <a:solidFill>
                  <a:schemeClr val="tx1"/>
                </a:solidFill>
                <a:latin typeface="+mn-lt"/>
                <a:ea typeface="+mn-ea"/>
                <a:cs typeface="+mn-cs"/>
              </a:rPr>
              <a:t>in aged care facilities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We’ve also looked at the chain of infection &amp; become aware of the links involved: the mode of transmission, portals of entry and exit, susceptible host, infectious agent, and the reservoir</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We’ve also explored the importance of Personal protective equipment, Well managed equipment &amp; linen, Safe handling of waste and Workers’ vaccination. As well as what to do in case of body fluid exposure.</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80000" indent="-180000">
              <a:buFont typeface="Arial"/>
              <a:buChar char="•"/>
            </a:pPr>
            <a:r>
              <a:rPr lang="en-AU" sz="1200" kern="1200" dirty="0">
                <a:solidFill>
                  <a:schemeClr val="tx1"/>
                </a:solidFill>
                <a:latin typeface="+mn-lt"/>
                <a:ea typeface="+mn-ea"/>
                <a:cs typeface="+mn-cs"/>
              </a:rPr>
              <a:t>Did you know that hands are the most common way infection is spread in aged care facilities?</a:t>
            </a:r>
          </a:p>
          <a:p>
            <a:pPr marL="180000" indent="-180000">
              <a:buFont typeface="Arial"/>
              <a:buChar char="•"/>
            </a:pPr>
            <a:r>
              <a:rPr lang="en-AU" sz="1200" kern="1200" dirty="0">
                <a:solidFill>
                  <a:schemeClr val="tx1"/>
                </a:solidFill>
                <a:latin typeface="+mn-lt"/>
                <a:ea typeface="+mn-ea"/>
                <a:cs typeface="+mn-cs"/>
              </a:rPr>
              <a:t>Hands must be cleaned when visibly dirty, after touching contaminated items with your bare hands, before &amp; after direct contact with residents, before &amp; after applying gloves, after having direct physical contact with a person, their body fluids or belongings, before &amp; after contact with food or using the toilet, after blowing your nose, coughing or sneezing – and before and after smoking</a:t>
            </a:r>
          </a:p>
          <a:p>
            <a:pPr marL="180000" indent="-180000">
              <a:buFont typeface="Arial"/>
              <a:buChar char="•"/>
            </a:pPr>
            <a:r>
              <a:rPr lang="en-AU" sz="1200" kern="1200" dirty="0">
                <a:solidFill>
                  <a:schemeClr val="tx1"/>
                </a:solidFill>
                <a:latin typeface="+mn-lt"/>
                <a:ea typeface="+mn-ea"/>
                <a:cs typeface="+mn-cs"/>
              </a:rPr>
              <a:t>The routine hand washing technique is to wet hands with water, apply a metered amount of pH-neutral liquid hand wash and rub vigorously over all surfaces up to your forearms for 10–15 seconds at least. Rub between fingers, fingertips, thumbs and wrists and then rinse well with warm running water. Pat hands dry with paper towel &amp; discard in the bin.</a:t>
            </a:r>
          </a:p>
          <a:p>
            <a:pPr marL="180000" indent="-180000">
              <a:buFont typeface="Arial"/>
              <a:buChar char="•"/>
            </a:pPr>
            <a:r>
              <a:rPr lang="en-AU" sz="1200" kern="1200" dirty="0">
                <a:solidFill>
                  <a:schemeClr val="tx1"/>
                </a:solidFill>
                <a:latin typeface="+mn-lt"/>
                <a:ea typeface="+mn-ea"/>
                <a:cs typeface="+mn-cs"/>
              </a:rPr>
              <a:t>Waterless alcohol-based skin cleanser should only be used when hands are not visibly soiled. Apply a metered amount to the palm of one hand &amp; rub hands together covering all surfaces of your hands, fingers &amp; wrists until dry.</a:t>
            </a:r>
          </a:p>
          <a:p>
            <a:pPr marL="180000" indent="-180000">
              <a:buFont typeface="Arial"/>
              <a:buChar char="•"/>
            </a:pPr>
            <a:r>
              <a:rPr lang="en-AU" sz="1200" kern="1200" dirty="0">
                <a:solidFill>
                  <a:schemeClr val="tx1"/>
                </a:solidFill>
                <a:latin typeface="+mn-lt"/>
                <a:ea typeface="+mn-ea"/>
                <a:cs typeface="+mn-cs"/>
              </a:rPr>
              <a:t>Make sure your hands are dry before putting on gloves &amp; wash hands with soap &amp; water when you feel a build up of emollients.</a:t>
            </a:r>
          </a:p>
          <a:p>
            <a:pPr marL="180000" indent="-180000">
              <a:buFont typeface="Arial"/>
              <a:buChar char="•"/>
            </a:pPr>
            <a:r>
              <a:rPr lang="en-AU" sz="1200" kern="1200" dirty="0">
                <a:solidFill>
                  <a:schemeClr val="tx1"/>
                </a:solidFill>
                <a:latin typeface="+mn-lt"/>
                <a:ea typeface="+mn-ea"/>
                <a:cs typeface="+mn-cs"/>
              </a:rPr>
              <a:t>Keep jewellery to a minimum.</a:t>
            </a:r>
          </a:p>
          <a:p>
            <a:pPr marL="180000" indent="-180000">
              <a:buFont typeface="Arial"/>
              <a:buChar char="•"/>
            </a:pPr>
            <a:r>
              <a:rPr lang="en-AU" sz="1200" kern="1200" dirty="0">
                <a:solidFill>
                  <a:schemeClr val="tx1"/>
                </a:solidFill>
                <a:latin typeface="+mn-lt"/>
                <a:ea typeface="+mn-ea"/>
                <a:cs typeface="+mn-cs"/>
              </a:rPr>
              <a:t>To prevent dry skin, moisturise your hands with barrier cream before each break &amp; when going home.</a:t>
            </a:r>
          </a:p>
          <a:p>
            <a:pPr marL="180000" indent="-180000">
              <a:buFont typeface="Arial"/>
              <a:buChar char="•"/>
            </a:pPr>
            <a:r>
              <a:rPr lang="en-AU" sz="1200" kern="1200" dirty="0">
                <a:solidFill>
                  <a:schemeClr val="tx1"/>
                </a:solidFill>
                <a:latin typeface="+mn-lt"/>
                <a:ea typeface="+mn-ea"/>
                <a:cs typeface="+mn-cs"/>
              </a:rPr>
              <a:t>Cover cuts &amp; abrasions with waterproof dressing and always report skin conditions to your manager.</a:t>
            </a:r>
            <a:r>
              <a:rPr lang="en-AU"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Understanding the chain of infection and the characteristics of each link can help you recognise methods to prevent the spread of infection &amp; to protect yourself</a:t>
            </a:r>
          </a:p>
          <a:p>
            <a:pPr marL="180000" indent="-180000">
              <a:buFont typeface="Arial"/>
              <a:buChar char="•"/>
            </a:pPr>
            <a:r>
              <a:rPr lang="en-AU" sz="1200" kern="1200" dirty="0">
                <a:solidFill>
                  <a:schemeClr val="tx1"/>
                </a:solidFill>
                <a:latin typeface="+mn-lt"/>
                <a:ea typeface="+mn-ea"/>
                <a:cs typeface="+mn-cs"/>
              </a:rPr>
              <a:t>We’ll start by looking at mode of transmission which could include a health care worker’s hands that carry bacteria from one person to another. The portal of entry is any opening that allows a microorganism to enter the host – for example body orifices, mucous membranes, breaks in skin. A portal of entry could also be created from tubes placed in body cavities such as urinary catheters – or from punctures produced by invasive procedures such as intravenous fluid replacement.</a:t>
            </a:r>
          </a:p>
          <a:p>
            <a:pPr marL="180000" indent="-180000">
              <a:buFont typeface="Arial"/>
              <a:buChar char="•"/>
            </a:pPr>
            <a:r>
              <a:rPr lang="en-AU" sz="1200" kern="1200" dirty="0">
                <a:solidFill>
                  <a:schemeClr val="tx1"/>
                </a:solidFill>
                <a:latin typeface="+mn-lt"/>
                <a:ea typeface="+mn-ea"/>
                <a:cs typeface="+mn-cs"/>
              </a:rPr>
              <a:t>A susceptible host is a person who cannot resist a microorganism invading their body, multiplying and resulting in infection. For example, babies, pregnant women, the elderly and </a:t>
            </a:r>
            <a:r>
              <a:rPr lang="en-AU" sz="1200" kern="1200" dirty="0" err="1">
                <a:solidFill>
                  <a:schemeClr val="tx1"/>
                </a:solidFill>
                <a:latin typeface="+mn-lt"/>
                <a:ea typeface="+mn-ea"/>
                <a:cs typeface="+mn-cs"/>
              </a:rPr>
              <a:t>immunosuppressed</a:t>
            </a:r>
            <a:r>
              <a:rPr lang="en-AU" sz="1200" kern="1200" dirty="0">
                <a:solidFill>
                  <a:schemeClr val="tx1"/>
                </a:solidFill>
                <a:latin typeface="+mn-lt"/>
                <a:ea typeface="+mn-ea"/>
                <a:cs typeface="+mn-cs"/>
              </a:rPr>
              <a:t>.</a:t>
            </a:r>
          </a:p>
          <a:p>
            <a:pPr marL="180000" indent="-180000">
              <a:buFont typeface="Arial"/>
              <a:buChar char="•"/>
            </a:pPr>
            <a:r>
              <a:rPr lang="en-AU" sz="1200" kern="1200" dirty="0">
                <a:solidFill>
                  <a:schemeClr val="tx1"/>
                </a:solidFill>
                <a:latin typeface="+mn-lt"/>
                <a:ea typeface="+mn-ea"/>
                <a:cs typeface="+mn-cs"/>
              </a:rPr>
              <a:t>An infectious agent is a microorganism with the ability to cause disease such as bacteria, virus, fungi or parasites. Microorganisms thrive in humans, animals and water &amp; on inanimate objects like table tops &amp; door knobs.</a:t>
            </a:r>
          </a:p>
          <a:p>
            <a:pPr marL="180000" indent="-180000">
              <a:buFont typeface="Arial"/>
              <a:buChar char="•"/>
            </a:pPr>
            <a:r>
              <a:rPr lang="en-AU" sz="1200" kern="1200" dirty="0">
                <a:solidFill>
                  <a:schemeClr val="tx1"/>
                </a:solidFill>
                <a:latin typeface="+mn-lt"/>
                <a:ea typeface="+mn-ea"/>
                <a:cs typeface="+mn-cs"/>
              </a:rPr>
              <a:t>A reservoir is a place within which </a:t>
            </a:r>
            <a:r>
              <a:rPr lang="en-AU" sz="1200" kern="1200" dirty="0" err="1">
                <a:solidFill>
                  <a:schemeClr val="tx1"/>
                </a:solidFill>
                <a:latin typeface="+mn-lt"/>
                <a:ea typeface="+mn-ea"/>
                <a:cs typeface="+mn-cs"/>
              </a:rPr>
              <a:t>microoganisms</a:t>
            </a:r>
            <a:r>
              <a:rPr lang="en-AU" sz="1200" kern="1200" dirty="0">
                <a:solidFill>
                  <a:schemeClr val="tx1"/>
                </a:solidFill>
                <a:latin typeface="+mn-lt"/>
                <a:ea typeface="+mn-ea"/>
                <a:cs typeface="+mn-cs"/>
              </a:rPr>
              <a:t> can thrive &amp; reproduce</a:t>
            </a:r>
          </a:p>
          <a:p>
            <a:pPr marL="180000" indent="-180000">
              <a:buFont typeface="Arial"/>
              <a:buChar char="•"/>
            </a:pPr>
            <a:r>
              <a:rPr lang="en-AU" sz="1200" kern="1200" dirty="0">
                <a:solidFill>
                  <a:schemeClr val="tx1"/>
                </a:solidFill>
                <a:latin typeface="+mn-lt"/>
                <a:ea typeface="+mn-ea"/>
                <a:cs typeface="+mn-cs"/>
              </a:rPr>
              <a:t>A portal of exit is a way for a microorganism to leave the reservoir, such as the nose, mouth or faeces.</a:t>
            </a:r>
            <a:r>
              <a:rPr lang="en-AU"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Standard precautions are the minimum routine practices which heath care workers must adhere to. They may include hand hygiene, personal protective equipment, use of aseptic technique, safe management of laundry &amp; linen, appropriate reprocessing of used instruments &amp; equipment – and safe handling &amp; disposal of clinical &amp; general waste &amp; sharps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Standard precautions are designed to reduce the risk of transmission of germs from known &amp; unknown sources of infection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They should apply to the care &amp; treatment of all residents when there’s potential for contact with blood, all body fluids, excretions, secretions (except sweat), non-intact skin and mucous membranes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Aseptic technique is applying clean technique to routine work practices to reduce infectious agents. When doing simple wound care, wash hands thoroughly &amp; frequently, wear appropriate protective apparel &amp; use a non-touch technique</a:t>
            </a:r>
            <a:endParaRPr lang="en-US" sz="1200" kern="1200" dirty="0">
              <a:solidFill>
                <a:schemeClr val="tx1"/>
              </a:solidFill>
              <a:latin typeface="+mn-lt"/>
              <a:ea typeface="+mn-ea"/>
              <a:cs typeface="+mn-cs"/>
            </a:endParaRPr>
          </a:p>
          <a:p>
            <a:pPr marL="180000" indent="-180000">
              <a:buFont typeface="Arial"/>
              <a:buChar char="•"/>
            </a:pP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Personal protective equipment may include gloves, masks or face shields, protective eyewear, aprons and gowns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It should be applied before contact with a resident, and applied &amp; removed carefully so as not to spread contamination.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Remove &amp; discard in appropriate skips &amp; immediately perform hand hygiene.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It’s important to handle resident care equipment that’s soiled with blood, body fluids, secretions &amp; excretions in a manner that prevents skin &amp; mucous membrane exposures, contamination of clothing &amp; transfer of microorganisms to other residents &amp; the environment</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Ensure re-usable equipment is not used for another resident’s care until it’s cleaned &amp; reprocessed appropriately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Ensure single-use items are discarded properly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Place linen into appropriate laundry bags at point of generation. Linen that’s wet or heavily soiled with body fluids should be placed in impermeable bags &amp; tied securely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Linen should not be rinsed or sorted in resident care areas. Linen bags should be tied securely when 2/3 to ¾ full</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When handling waste, standard precautions must be followed.</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There’s a legal obligation to classify waste correctly: General including recyclable, Clinical which is medical, and </a:t>
            </a:r>
            <a:r>
              <a:rPr lang="en-AU" sz="1200" kern="1200" dirty="0" err="1">
                <a:solidFill>
                  <a:schemeClr val="tx1"/>
                </a:solidFill>
                <a:latin typeface="+mn-lt"/>
                <a:ea typeface="+mn-ea"/>
                <a:cs typeface="+mn-cs"/>
              </a:rPr>
              <a:t>cytotoxic</a:t>
            </a:r>
            <a:r>
              <a:rPr lang="en-AU" sz="1200" kern="1200" dirty="0">
                <a:solidFill>
                  <a:schemeClr val="tx1"/>
                </a:solidFill>
                <a:latin typeface="+mn-lt"/>
                <a:ea typeface="+mn-ea"/>
                <a:cs typeface="+mn-cs"/>
              </a:rPr>
              <a:t>. </a:t>
            </a:r>
          </a:p>
          <a:p>
            <a:pPr marL="180000" indent="-180000">
              <a:buFont typeface="Arial"/>
              <a:buChar char="•"/>
            </a:pPr>
            <a:r>
              <a:rPr lang="en-AU" sz="1200" kern="1200" dirty="0">
                <a:solidFill>
                  <a:schemeClr val="tx1"/>
                </a:solidFill>
                <a:latin typeface="+mn-lt"/>
                <a:ea typeface="+mn-ea"/>
                <a:cs typeface="+mn-cs"/>
              </a:rPr>
              <a:t>Clinical includes any used sharp object, any visibly blood stained materials or items, containers of body substance, human tissue or lab specimens, and any other material so classified by Infection control or OH&amp;S at your facility.</a:t>
            </a:r>
          </a:p>
        </p:txBody>
      </p:sp>
      <p:sp>
        <p:nvSpPr>
          <p:cNvPr id="4" name="Slide Number Placeholder 3"/>
          <p:cNvSpPr>
            <a:spLocks noGrp="1"/>
          </p:cNvSpPr>
          <p:nvPr>
            <p:ph type="sldNum" sz="quarter" idx="10"/>
          </p:nvPr>
        </p:nvSpPr>
        <p:spPr/>
        <p:txBody>
          <a:bodyPr/>
          <a:lstStyle/>
          <a:p>
            <a:fld id="{247B1C89-5AA8-F54D-8457-40DFA069D56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Always take care when handling sharps. The person generating the sharp waste is responsible for its safe disposal. Dispose of them in the sharps bin at point of  use, never pass by hand to another person, don’t re-cap needles &amp; other sharps, never bend or break needles &amp; dispose of needles &amp; syringes as one unit.</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When the sharps container – which must conform to Australian Standards – is ¾ full, seal it carefully and discard it as clinical waste.</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Infection could be transferred by contact such as with infections like MRSA, scabies and shingles – or via droplet like with influenza &amp; whooping cough. Or it may be airborne such as with pulmonary tuberculosis or influenza.</a:t>
            </a:r>
            <a:r>
              <a:rPr lang="en-US"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372ACBD-8321-F347-A0B6-D61F088002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F119C3-11A6-4248-A9F3-CDCCA1CB82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832F9BB-5495-1F47-81C6-B5A2DC17E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EC6261-72EF-BD48-A441-A122FB966D01}"/>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8BEF7199-C31C-F443-B271-35B76F93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59F0-B370-B44F-A02A-5B0977E47975}"/>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38585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7B7D-7788-FB41-AA83-26C9C980FBE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71C75B-8B3D-F64D-BFC7-0523BF955B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601C2D-9B74-3048-A41F-E341ED5CCA94}"/>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C94DFED-D5C8-2E4C-B72E-26907F734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E2B9A-00DD-294C-A9DB-548E06497F79}"/>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3615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08678-B146-B046-B4A2-C1F11A4926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E9D856-4F84-E846-9B75-1CA2636BCB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EB8A33-2CC8-2B4F-AE79-696CB86E523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A87F502-4592-5740-A069-17B8FC510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E2455-238E-3C4F-A853-32B13BE50BC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03849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E06B4C4E-9B75-3848-98A7-CA48E5E50A96}"/>
              </a:ext>
            </a:extLst>
          </p:cNvPr>
          <p:cNvPicPr>
            <a:picLocks noChangeAspect="1"/>
          </p:cNvPicPr>
          <p:nvPr userDrawn="1"/>
        </p:nvPicPr>
        <p:blipFill>
          <a:blip r:embed="rId2"/>
          <a:stretch>
            <a:fillRect/>
          </a:stretch>
        </p:blipFill>
        <p:spPr>
          <a:xfrm>
            <a:off x="10195" y="0"/>
            <a:ext cx="12181805" cy="6858000"/>
          </a:xfrm>
          <a:prstGeom prst="rect">
            <a:avLst/>
          </a:prstGeom>
        </p:spPr>
      </p:pic>
      <p:sp>
        <p:nvSpPr>
          <p:cNvPr id="2" name="Title 1">
            <a:extLst>
              <a:ext uri="{FF2B5EF4-FFF2-40B4-BE49-F238E27FC236}">
                <a16:creationId xmlns:a16="http://schemas.microsoft.com/office/drawing/2014/main" id="{146FD25A-9623-A14D-AA86-24CD28C4351E}"/>
              </a:ext>
            </a:extLst>
          </p:cNvPr>
          <p:cNvSpPr>
            <a:spLocks noGrp="1"/>
          </p:cNvSpPr>
          <p:nvPr>
            <p:ph type="title"/>
          </p:nvPr>
        </p:nvSpPr>
        <p:spPr>
          <a:xfrm>
            <a:off x="10195" y="384313"/>
            <a:ext cx="5847266" cy="760275"/>
          </a:xfrm>
        </p:spPr>
        <p:txBody>
          <a:bodyPr/>
          <a:lstStyle>
            <a:lvl1pPr>
              <a:defRPr sz="3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49E967-4D70-6740-AAEF-FEDB3FC8D2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85760F-3E00-A84A-A9D1-E40A4E5E798C}"/>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36A6C37-760D-A347-B760-E58D3DF2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C6B80-6417-D648-8467-571C5FF1AA9A}"/>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5053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ABD4-244B-534B-9726-707BB9ABCD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0B5C03-D794-B540-85B4-2AF0C2EB7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2BDE5B-5725-304D-BE59-3E17CBFF12CF}"/>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B2D53A8-8F51-014B-9F00-F14FC89B6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F8C78-9F61-C941-A36C-FFDB2E20C89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06808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4B99-3B92-0C4F-84F1-C81A1ADDAE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3AA239-4A5A-7443-9B19-FC1CC50C96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E1C326-E1AF-B542-A352-5D219EF821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4E8ADF-C62B-2940-A7DF-A9B8286D375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F2B11046-9652-2E4E-A6C1-18C956509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06C70-F38D-8D45-9B1C-A76FE82C0CA0}"/>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92130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8E01-88B4-3A4B-8917-97F8E4180B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C9EB11-6AD4-C145-BEF0-6426FF7A7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69CE005-62BB-304A-8321-CF3239C66F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7CCB50-ED7E-6E49-A10D-C07F1D195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E3AD1E-823E-314A-B347-1AFC4F301B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D199AD-DC4C-1E42-B6E7-0001BDD3BAF3}"/>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8" name="Footer Placeholder 7">
            <a:extLst>
              <a:ext uri="{FF2B5EF4-FFF2-40B4-BE49-F238E27FC236}">
                <a16:creationId xmlns:a16="http://schemas.microsoft.com/office/drawing/2014/main" id="{BFDAD87E-FC10-C548-8949-7BEFB3DDC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573E0-B9CD-8344-B432-F3E59BC66D3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3915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947A-7ED8-3041-AF64-CBD262C3FE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DB1D91-C701-0547-9CBF-DDED13369DF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4" name="Footer Placeholder 3">
            <a:extLst>
              <a:ext uri="{FF2B5EF4-FFF2-40B4-BE49-F238E27FC236}">
                <a16:creationId xmlns:a16="http://schemas.microsoft.com/office/drawing/2014/main" id="{2AEB2F53-3F5E-8E49-958B-224FD383FD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8956D2-D122-0D42-A910-490F981ADFC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69301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F7D83-D53A-6C44-BD17-B15597BA0025}"/>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3" name="Footer Placeholder 2">
            <a:extLst>
              <a:ext uri="{FF2B5EF4-FFF2-40B4-BE49-F238E27FC236}">
                <a16:creationId xmlns:a16="http://schemas.microsoft.com/office/drawing/2014/main" id="{C1D63BEA-E871-864D-9D35-2C2E45A997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5A117-B814-8340-B48A-D1AB67F065F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68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6D6-4CB4-1F40-ABE8-28D1A4F0DE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A8AA26F-5958-6041-B347-3D7570FE4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C1D791-0E96-9844-BD7A-B8FB8B6DA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FF725-E07B-504B-AF53-C37723CD25D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9A438BCC-8079-F34E-8947-0C16F97F4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A8C1C-ED98-F948-BA2E-90A877E6FBD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274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D1B-F50B-274F-902E-B652A12C62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F32DD29-72BC-A84E-B365-EF6D6DA6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81E4D0-6FEB-CF4E-B05B-F82CEE14A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2A07F5-A2FD-DF42-A4AD-7034C9770159}"/>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60205333-0DFE-394B-812C-7706E36A2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69C35-08B4-6249-B911-FAAC64BA15B2}"/>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73380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FDC4C49-993A-0A4C-8C98-C481F3BC482D}"/>
              </a:ext>
            </a:extLst>
          </p:cNvPr>
          <p:cNvPicPr>
            <a:picLocks noChangeAspect="1"/>
          </p:cNvPicPr>
          <p:nvPr userDrawn="1"/>
        </p:nvPicPr>
        <p:blipFill>
          <a:blip r:embed="rId13"/>
          <a:stretch>
            <a:fillRect/>
          </a:stretch>
        </p:blipFill>
        <p:spPr>
          <a:xfrm>
            <a:off x="10195" y="0"/>
            <a:ext cx="12181805" cy="6858000"/>
          </a:xfrm>
          <a:prstGeom prst="rect">
            <a:avLst/>
          </a:prstGeom>
        </p:spPr>
      </p:pic>
      <p:sp>
        <p:nvSpPr>
          <p:cNvPr id="2" name="Title Placeholder 1">
            <a:extLst>
              <a:ext uri="{FF2B5EF4-FFF2-40B4-BE49-F238E27FC236}">
                <a16:creationId xmlns:a16="http://schemas.microsoft.com/office/drawing/2014/main" id="{22B14D07-5631-6F47-9957-16F318FB00B6}"/>
              </a:ext>
            </a:extLst>
          </p:cNvPr>
          <p:cNvSpPr>
            <a:spLocks noGrp="1"/>
          </p:cNvSpPr>
          <p:nvPr>
            <p:ph type="title"/>
          </p:nvPr>
        </p:nvSpPr>
        <p:spPr>
          <a:xfrm>
            <a:off x="10195" y="357809"/>
            <a:ext cx="7517040" cy="98066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A9CEC24-8898-2D49-ACF3-D1AF25BA8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57C68D-A75D-1A48-BFC1-913048E6A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3D1C0FFB-F448-C340-96B2-88B851DB4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EB72E-E4C1-3C4B-9A7D-7C6E73C75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DD07-6AF9-0D48-87B4-2D1B24E8AFF9}" type="slidenum">
              <a:rPr lang="en-US" smtClean="0"/>
              <a:t>‹#›</a:t>
            </a:fld>
            <a:endParaRPr lang="en-US"/>
          </a:p>
        </p:txBody>
      </p:sp>
    </p:spTree>
    <p:extLst>
      <p:ext uri="{BB962C8B-B14F-4D97-AF65-F5344CB8AC3E}">
        <p14:creationId xmlns:p14="http://schemas.microsoft.com/office/powerpoint/2010/main" val="2690858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2209800" y="2130425"/>
            <a:ext cx="7772400" cy="1899708"/>
          </a:xfrm>
        </p:spPr>
        <p:txBody>
          <a:bodyPr/>
          <a:lstStyle/>
          <a:p>
            <a:r>
              <a:rPr lang="en-US" dirty="0">
                <a:latin typeface="Calibri" panose="020F0502020204030204" pitchFamily="34" charset="0"/>
                <a:cs typeface="Calibri" panose="020F0502020204030204" pitchFamily="34" charset="0"/>
              </a:rPr>
              <a:t>Module 11</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Infection Control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272328" y="617294"/>
            <a:ext cx="6683711"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Potential transfer</a:t>
            </a:r>
          </a:p>
        </p:txBody>
      </p:sp>
      <p:sp>
        <p:nvSpPr>
          <p:cNvPr id="8" name="Content Placeholder 64"/>
          <p:cNvSpPr txBox="1">
            <a:spLocks/>
          </p:cNvSpPr>
          <p:nvPr/>
        </p:nvSpPr>
        <p:spPr>
          <a:xfrm>
            <a:off x="470720" y="1849293"/>
            <a:ext cx="4289500" cy="1620724"/>
          </a:xfrm>
          <a:prstGeom prst="rect">
            <a:avLst/>
          </a:prstGeom>
        </p:spPr>
        <p:txBody>
          <a:bodyPr vert="horz" lIns="0" tIns="0" rIns="0" bIns="0" rtlCol="0">
            <a:noAutofit/>
          </a:bodyPr>
          <a:lstStyle/>
          <a:p>
            <a:pPr>
              <a:spcAft>
                <a:spcPts val="1000"/>
              </a:spcAft>
            </a:pPr>
            <a:r>
              <a:rPr lang="en-AU" sz="2200" dirty="0"/>
              <a:t>Infection transfer could be:</a:t>
            </a:r>
          </a:p>
          <a:p>
            <a:pPr marL="324000" indent="-324000">
              <a:buFont typeface="Arial"/>
              <a:buChar char="•"/>
            </a:pPr>
            <a:r>
              <a:rPr lang="en-AU" sz="2200" dirty="0"/>
              <a:t>Contact</a:t>
            </a:r>
          </a:p>
          <a:p>
            <a:pPr marL="324000">
              <a:spcAft>
                <a:spcPts val="1200"/>
              </a:spcAft>
            </a:pPr>
            <a:r>
              <a:rPr lang="en-AU" sz="2200" dirty="0" err="1"/>
              <a:t>eg</a:t>
            </a:r>
            <a:r>
              <a:rPr lang="en-AU" sz="2200" dirty="0"/>
              <a:t>, infections like MRSA, scabies, shingles</a:t>
            </a:r>
          </a:p>
        </p:txBody>
      </p:sp>
      <p:sp>
        <p:nvSpPr>
          <p:cNvPr id="10" name="Content Placeholder 64"/>
          <p:cNvSpPr txBox="1">
            <a:spLocks/>
          </p:cNvSpPr>
          <p:nvPr/>
        </p:nvSpPr>
        <p:spPr>
          <a:xfrm>
            <a:off x="470720" y="3747720"/>
            <a:ext cx="4781016" cy="867294"/>
          </a:xfrm>
          <a:prstGeom prst="rect">
            <a:avLst/>
          </a:prstGeom>
        </p:spPr>
        <p:txBody>
          <a:bodyPr vert="horz" lIns="0" tIns="0" rIns="0" bIns="0" rtlCol="0">
            <a:noAutofit/>
          </a:bodyPr>
          <a:lstStyle/>
          <a:p>
            <a:pPr marL="324000" indent="-324000">
              <a:buFont typeface="Arial"/>
              <a:buChar char="•"/>
            </a:pPr>
            <a:r>
              <a:rPr lang="en-AU" sz="2200" dirty="0"/>
              <a:t>Droplet</a:t>
            </a:r>
          </a:p>
          <a:p>
            <a:pPr marL="324000">
              <a:spcAft>
                <a:spcPts val="1200"/>
              </a:spcAft>
            </a:pPr>
            <a:r>
              <a:rPr lang="en-AU" sz="2200" dirty="0" err="1"/>
              <a:t>eg</a:t>
            </a:r>
            <a:r>
              <a:rPr lang="en-AU" sz="2200" dirty="0"/>
              <a:t>, influenza, whooping cough</a:t>
            </a:r>
          </a:p>
        </p:txBody>
      </p:sp>
      <p:sp>
        <p:nvSpPr>
          <p:cNvPr id="12" name="Content Placeholder 64"/>
          <p:cNvSpPr txBox="1">
            <a:spLocks/>
          </p:cNvSpPr>
          <p:nvPr/>
        </p:nvSpPr>
        <p:spPr>
          <a:xfrm>
            <a:off x="470720" y="4941056"/>
            <a:ext cx="4781016" cy="1916944"/>
          </a:xfrm>
          <a:prstGeom prst="rect">
            <a:avLst/>
          </a:prstGeom>
        </p:spPr>
        <p:txBody>
          <a:bodyPr vert="horz" lIns="0" tIns="0" rIns="0" bIns="0" rtlCol="0">
            <a:noAutofit/>
          </a:bodyPr>
          <a:lstStyle/>
          <a:p>
            <a:pPr marL="324000" indent="-324000">
              <a:buFont typeface="Arial"/>
              <a:buChar char="•"/>
            </a:pPr>
            <a:r>
              <a:rPr lang="en-AU" sz="2200" dirty="0"/>
              <a:t>Airborne</a:t>
            </a:r>
          </a:p>
          <a:p>
            <a:pPr marL="324000">
              <a:spcAft>
                <a:spcPts val="600"/>
              </a:spcAft>
            </a:pPr>
            <a:r>
              <a:rPr lang="en-AU" sz="2200" dirty="0" err="1"/>
              <a:t>eg</a:t>
            </a:r>
            <a:r>
              <a:rPr lang="en-AU" sz="2200" dirty="0"/>
              <a:t>, pulmonary tuberculosis, influenza </a:t>
            </a:r>
          </a:p>
        </p:txBody>
      </p:sp>
      <p:pic>
        <p:nvPicPr>
          <p:cNvPr id="13" name="Picture 12" descr="Toilet Sink.jpg"/>
          <p:cNvPicPr>
            <a:picLocks noChangeAspect="1"/>
          </p:cNvPicPr>
          <p:nvPr/>
        </p:nvPicPr>
        <p:blipFill>
          <a:blip r:embed="rId3"/>
          <a:srcRect r="22112"/>
          <a:stretch>
            <a:fillRect/>
          </a:stretch>
        </p:blipFill>
        <p:spPr>
          <a:xfrm>
            <a:off x="6096000" y="1950310"/>
            <a:ext cx="2596834" cy="2617237"/>
          </a:xfrm>
          <a:prstGeom prst="rect">
            <a:avLst/>
          </a:prstGeom>
          <a:ln w="19050" cap="flat" cmpd="sng" algn="ctr">
            <a:solidFill>
              <a:srgbClr val="770E77"/>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242370" y="593615"/>
            <a:ext cx="6738795"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Additional precautions</a:t>
            </a:r>
          </a:p>
        </p:txBody>
      </p:sp>
      <p:sp>
        <p:nvSpPr>
          <p:cNvPr id="8" name="Content Placeholder 64"/>
          <p:cNvSpPr txBox="1">
            <a:spLocks/>
          </p:cNvSpPr>
          <p:nvPr/>
        </p:nvSpPr>
        <p:spPr>
          <a:xfrm>
            <a:off x="867327" y="1547615"/>
            <a:ext cx="5954511" cy="3852862"/>
          </a:xfrm>
          <a:prstGeom prst="rect">
            <a:avLst/>
          </a:prstGeom>
        </p:spPr>
        <p:txBody>
          <a:bodyPr vert="horz" lIns="0" tIns="0" rIns="0" bIns="0" rtlCol="0">
            <a:noAutofit/>
          </a:bodyPr>
          <a:lstStyle/>
          <a:p>
            <a:pPr marL="324000" indent="-324000">
              <a:spcAft>
                <a:spcPts val="1000"/>
              </a:spcAft>
            </a:pPr>
            <a:r>
              <a:rPr lang="en-AU" sz="1900" dirty="0"/>
              <a:t>One or a combination. For </a:t>
            </a:r>
            <a:r>
              <a:rPr lang="en-AU" sz="1900" dirty="0" err="1"/>
              <a:t>eg</a:t>
            </a:r>
            <a:r>
              <a:rPr lang="en-AU" sz="1900" dirty="0"/>
              <a:t>:</a:t>
            </a:r>
          </a:p>
          <a:p>
            <a:pPr marL="324000" indent="-324000">
              <a:spcAft>
                <a:spcPts val="1000"/>
              </a:spcAft>
              <a:buFont typeface="Arial"/>
              <a:buChar char="•"/>
            </a:pPr>
            <a:r>
              <a:rPr lang="en-AU" sz="1900" dirty="0"/>
              <a:t>Use of single room with </a:t>
            </a:r>
            <a:r>
              <a:rPr lang="en-AU" sz="1900" dirty="0" err="1"/>
              <a:t>ensuite</a:t>
            </a:r>
            <a:endParaRPr lang="en-AU" sz="1900" dirty="0"/>
          </a:p>
          <a:p>
            <a:pPr marL="324000" indent="-324000">
              <a:spcAft>
                <a:spcPts val="1000"/>
              </a:spcAft>
              <a:buFont typeface="Arial"/>
              <a:buChar char="•"/>
            </a:pPr>
            <a:r>
              <a:rPr lang="en-AU" sz="1900" dirty="0"/>
              <a:t>Appropriately worn personal protective equipment</a:t>
            </a:r>
          </a:p>
          <a:p>
            <a:pPr marL="324000" indent="-324000">
              <a:spcAft>
                <a:spcPts val="1000"/>
              </a:spcAft>
              <a:buFont typeface="Arial"/>
              <a:buChar char="•"/>
            </a:pPr>
            <a:r>
              <a:rPr lang="en-AU" sz="1900" dirty="0"/>
              <a:t>Room sharing by residents with same infection</a:t>
            </a:r>
          </a:p>
          <a:p>
            <a:pPr marL="324000" indent="-324000">
              <a:spcAft>
                <a:spcPts val="1000"/>
              </a:spcAft>
              <a:buFont typeface="Arial"/>
              <a:buChar char="•"/>
            </a:pPr>
            <a:r>
              <a:rPr lang="en-AU" sz="1900" dirty="0"/>
              <a:t>More frequent / thorough room cleaning</a:t>
            </a:r>
          </a:p>
          <a:p>
            <a:pPr marL="324000" indent="-324000">
              <a:spcAft>
                <a:spcPts val="1000"/>
              </a:spcAft>
              <a:buFont typeface="Arial"/>
              <a:buChar char="•"/>
            </a:pPr>
            <a:r>
              <a:rPr lang="en-AU" sz="1900" dirty="0"/>
              <a:t>Negative air pressure (discharged directly outside) for airborne</a:t>
            </a:r>
          </a:p>
          <a:p>
            <a:pPr marL="324000" indent="-324000">
              <a:spcAft>
                <a:spcPts val="1000"/>
              </a:spcAft>
              <a:buFont typeface="Arial"/>
              <a:buChar char="•"/>
            </a:pPr>
            <a:r>
              <a:rPr lang="en-AU" sz="1900" dirty="0"/>
              <a:t>Dedicating equipment for use with particular resident</a:t>
            </a:r>
          </a:p>
          <a:p>
            <a:pPr marL="324000" indent="-324000">
              <a:spcAft>
                <a:spcPts val="1000"/>
              </a:spcAft>
              <a:buFont typeface="Arial"/>
              <a:buChar char="•"/>
            </a:pPr>
            <a:r>
              <a:rPr lang="en-AU" sz="1900" dirty="0"/>
              <a:t>Door sign asking people to consult nursing staff before entering</a:t>
            </a:r>
          </a:p>
          <a:p>
            <a:pPr marL="324000" indent="-324000">
              <a:spcAft>
                <a:spcPts val="1000"/>
              </a:spcAft>
              <a:buFont typeface="Arial"/>
              <a:buChar char="•"/>
            </a:pPr>
            <a:r>
              <a:rPr lang="en-AU" sz="1900" dirty="0"/>
              <a:t>Consideration of staff immunity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699" y="6642486"/>
            <a:ext cx="3124970" cy="138499"/>
          </a:xfrm>
          <a:prstGeom prst="rect">
            <a:avLst/>
          </a:prstGeom>
          <a:noFill/>
        </p:spPr>
        <p:txBody>
          <a:bodyPr wrap="square" lIns="0" tIns="0" rIns="0" bIns="0" rtlCol="0">
            <a:spAutoFit/>
          </a:bodyPr>
          <a:lstStyle/>
          <a:p>
            <a:r>
              <a:rPr lang="en-US" sz="900" dirty="0">
                <a:solidFill>
                  <a:srgbClr val="770E78"/>
                </a:solidFill>
              </a:rPr>
              <a:t>INFECTION CONTROL 0312</a:t>
            </a:r>
          </a:p>
        </p:txBody>
      </p:sp>
      <p:sp>
        <p:nvSpPr>
          <p:cNvPr id="5" name="TextBox 4"/>
          <p:cNvSpPr txBox="1"/>
          <p:nvPr/>
        </p:nvSpPr>
        <p:spPr>
          <a:xfrm>
            <a:off x="6981165" y="6642486"/>
            <a:ext cx="3124970" cy="138499"/>
          </a:xfrm>
          <a:prstGeom prst="rect">
            <a:avLst/>
          </a:prstGeom>
          <a:noFill/>
        </p:spPr>
        <p:txBody>
          <a:bodyPr wrap="square" lIns="0" tIns="0" rIns="0" bIns="0" rtlCol="0">
            <a:spAutoFit/>
          </a:bodyPr>
          <a:lstStyle/>
          <a:p>
            <a:pPr algn="r"/>
            <a:r>
              <a:rPr lang="en-US" sz="900" dirty="0">
                <a:solidFill>
                  <a:srgbClr val="770E78"/>
                </a:solidFill>
              </a:rPr>
              <a:t>13</a:t>
            </a:r>
          </a:p>
        </p:txBody>
      </p:sp>
      <p:sp>
        <p:nvSpPr>
          <p:cNvPr id="6" name="Title 28"/>
          <p:cNvSpPr txBox="1">
            <a:spLocks/>
          </p:cNvSpPr>
          <p:nvPr/>
        </p:nvSpPr>
        <p:spPr>
          <a:xfrm>
            <a:off x="154235" y="545575"/>
            <a:ext cx="6826930"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Workers’ vaccines</a:t>
            </a:r>
          </a:p>
        </p:txBody>
      </p:sp>
      <p:sp>
        <p:nvSpPr>
          <p:cNvPr id="8" name="Content Placeholder 64"/>
          <p:cNvSpPr txBox="1">
            <a:spLocks/>
          </p:cNvSpPr>
          <p:nvPr/>
        </p:nvSpPr>
        <p:spPr>
          <a:xfrm>
            <a:off x="547839" y="1556904"/>
            <a:ext cx="4847086" cy="4578814"/>
          </a:xfrm>
          <a:prstGeom prst="rect">
            <a:avLst/>
          </a:prstGeom>
        </p:spPr>
        <p:txBody>
          <a:bodyPr vert="horz" lIns="0" tIns="0" rIns="0" bIns="0" rtlCol="0">
            <a:noAutofit/>
          </a:bodyPr>
          <a:lstStyle/>
          <a:p>
            <a:pPr marL="324000" indent="-324000">
              <a:spcAft>
                <a:spcPts val="900"/>
              </a:spcAft>
            </a:pPr>
            <a:r>
              <a:rPr lang="en-AU" sz="1900" dirty="0"/>
              <a:t>May include:</a:t>
            </a:r>
          </a:p>
          <a:p>
            <a:pPr marL="324000" indent="-324000">
              <a:spcAft>
                <a:spcPts val="900"/>
              </a:spcAft>
              <a:buFont typeface="Arial"/>
              <a:buChar char="•"/>
            </a:pPr>
            <a:r>
              <a:rPr lang="en-AU" sz="1900" b="1" dirty="0"/>
              <a:t>Hepatitis A</a:t>
            </a:r>
            <a:r>
              <a:rPr lang="en-AU" sz="1900" dirty="0"/>
              <a:t> if working in rural indigenous communities</a:t>
            </a:r>
          </a:p>
          <a:p>
            <a:pPr marL="324000" indent="-324000">
              <a:spcAft>
                <a:spcPts val="900"/>
              </a:spcAft>
              <a:buFont typeface="Arial"/>
              <a:buChar char="•"/>
            </a:pPr>
            <a:r>
              <a:rPr lang="en-AU" sz="1900" b="1" dirty="0"/>
              <a:t>Hepatitis B</a:t>
            </a:r>
            <a:r>
              <a:rPr lang="en-AU" sz="1900" dirty="0"/>
              <a:t> for all patient care workers</a:t>
            </a:r>
          </a:p>
          <a:p>
            <a:pPr marL="324000" indent="-324000">
              <a:spcAft>
                <a:spcPts val="900"/>
              </a:spcAft>
              <a:buFont typeface="Arial"/>
              <a:buChar char="•"/>
            </a:pPr>
            <a:r>
              <a:rPr lang="en-AU" sz="1900" b="1" dirty="0"/>
              <a:t>Influenza</a:t>
            </a:r>
            <a:r>
              <a:rPr lang="en-AU" sz="1900" dirty="0"/>
              <a:t> for nursing home &amp; long term care facility workers</a:t>
            </a:r>
          </a:p>
          <a:p>
            <a:pPr marL="324000" indent="-324000">
              <a:spcAft>
                <a:spcPts val="900"/>
              </a:spcAft>
              <a:buFont typeface="Arial"/>
              <a:buChar char="•"/>
            </a:pPr>
            <a:r>
              <a:rPr lang="en-AU" sz="1900" b="1" dirty="0"/>
              <a:t>Tuberculosis</a:t>
            </a:r>
            <a:r>
              <a:rPr lang="en-AU" sz="1900" dirty="0"/>
              <a:t> (check with State / Territory TB authorities)</a:t>
            </a:r>
          </a:p>
          <a:p>
            <a:pPr marL="324000" indent="-324000">
              <a:spcAft>
                <a:spcPts val="900"/>
              </a:spcAft>
              <a:buFont typeface="Arial"/>
              <a:buChar char="•"/>
            </a:pPr>
            <a:r>
              <a:rPr lang="en-AU" sz="1900" b="1" dirty="0"/>
              <a:t>Rubella</a:t>
            </a:r>
            <a:r>
              <a:rPr lang="en-AU" sz="1900" dirty="0"/>
              <a:t> for workers born during or since 1966</a:t>
            </a:r>
          </a:p>
          <a:p>
            <a:pPr marL="324000" indent="-324000">
              <a:spcAft>
                <a:spcPts val="900"/>
              </a:spcAft>
              <a:buFont typeface="Arial"/>
              <a:buChar char="•"/>
            </a:pPr>
            <a:r>
              <a:rPr lang="en-AU" sz="1900" b="1" dirty="0" err="1"/>
              <a:t>Varicella</a:t>
            </a:r>
            <a:r>
              <a:rPr lang="en-AU" sz="1900" b="1" dirty="0"/>
              <a:t> zoster / chicken pox</a:t>
            </a:r>
            <a:r>
              <a:rPr lang="en-AU" sz="1900" dirty="0"/>
              <a:t> for workers not immune who have direct patient contact </a:t>
            </a:r>
          </a:p>
        </p:txBody>
      </p:sp>
      <p:pic>
        <p:nvPicPr>
          <p:cNvPr id="10" name="Picture 9" descr="Toilet Sink.jpg"/>
          <p:cNvPicPr>
            <a:picLocks noChangeAspect="1"/>
          </p:cNvPicPr>
          <p:nvPr/>
        </p:nvPicPr>
        <p:blipFill>
          <a:blip r:embed="rId3"/>
          <a:srcRect l="12806" t="9776" r="20511"/>
          <a:stretch>
            <a:fillRect/>
          </a:stretch>
        </p:blipFill>
        <p:spPr>
          <a:xfrm>
            <a:off x="6797077" y="2390909"/>
            <a:ext cx="2051959" cy="2076181"/>
          </a:xfrm>
          <a:prstGeom prst="rect">
            <a:avLst/>
          </a:prstGeom>
          <a:ln w="19050" cap="flat" cmpd="sng" algn="ctr">
            <a:solidFill>
              <a:srgbClr val="770E77"/>
            </a:solidFill>
            <a:prstDash val="solid"/>
            <a:round/>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321904" y="578567"/>
            <a:ext cx="658455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Body fluid exposure</a:t>
            </a:r>
          </a:p>
        </p:txBody>
      </p:sp>
      <p:sp>
        <p:nvSpPr>
          <p:cNvPr id="8" name="Content Placeholder 64"/>
          <p:cNvSpPr txBox="1">
            <a:spLocks/>
          </p:cNvSpPr>
          <p:nvPr/>
        </p:nvSpPr>
        <p:spPr>
          <a:xfrm>
            <a:off x="911396" y="1927319"/>
            <a:ext cx="5566522" cy="3852862"/>
          </a:xfrm>
          <a:prstGeom prst="rect">
            <a:avLst/>
          </a:prstGeom>
        </p:spPr>
        <p:txBody>
          <a:bodyPr vert="horz" lIns="0" tIns="0" rIns="0" bIns="0" rtlCol="0">
            <a:noAutofit/>
          </a:bodyPr>
          <a:lstStyle/>
          <a:p>
            <a:pPr>
              <a:spcAft>
                <a:spcPts val="900"/>
              </a:spcAft>
            </a:pPr>
            <a:r>
              <a:rPr lang="en-AU" sz="1900" dirty="0"/>
              <a:t>If exposed to resident blood</a:t>
            </a:r>
          </a:p>
          <a:p>
            <a:pPr marL="324000" indent="-324000">
              <a:spcAft>
                <a:spcPts val="900"/>
              </a:spcAft>
              <a:buFont typeface="+mj-lt"/>
              <a:buAutoNum type="arabicPeriod"/>
            </a:pPr>
            <a:r>
              <a:rPr lang="en-AU" sz="1900" dirty="0"/>
              <a:t>Wash </a:t>
            </a:r>
            <a:r>
              <a:rPr lang="en-AU" sz="1900" dirty="0" err="1"/>
              <a:t>needlestick</a:t>
            </a:r>
            <a:r>
              <a:rPr lang="en-AU" sz="1900" dirty="0"/>
              <a:t> injury / cuts with soap &amp; water</a:t>
            </a:r>
          </a:p>
          <a:p>
            <a:pPr marL="324000" indent="-324000">
              <a:spcAft>
                <a:spcPts val="900"/>
              </a:spcAft>
              <a:buFont typeface="+mj-lt"/>
              <a:buAutoNum type="arabicPeriod"/>
            </a:pPr>
            <a:r>
              <a:rPr lang="en-AU" sz="1900" dirty="0"/>
              <a:t>If eyes affected, flush with water or saline</a:t>
            </a:r>
          </a:p>
          <a:p>
            <a:pPr marL="324000" indent="-324000">
              <a:spcAft>
                <a:spcPts val="900"/>
              </a:spcAft>
              <a:buFont typeface="+mj-lt"/>
              <a:buAutoNum type="arabicPeriod"/>
            </a:pPr>
            <a:r>
              <a:rPr lang="en-AU" sz="1900" dirty="0"/>
              <a:t>Flush any splashes to nose, mouth or skin with water</a:t>
            </a:r>
          </a:p>
          <a:p>
            <a:pPr marL="324000" indent="-324000">
              <a:spcAft>
                <a:spcPts val="900"/>
              </a:spcAft>
              <a:buFont typeface="+mj-lt"/>
              <a:buAutoNum type="arabicPeriod"/>
            </a:pPr>
            <a:r>
              <a:rPr lang="en-AU" sz="1900" dirty="0"/>
              <a:t>Do not squeeze area or use irritant chemical such as antiseptics</a:t>
            </a:r>
          </a:p>
          <a:p>
            <a:pPr marL="324000" indent="-324000">
              <a:spcAft>
                <a:spcPts val="900"/>
              </a:spcAft>
              <a:buFont typeface="+mj-lt"/>
              <a:buAutoNum type="arabicPeriod"/>
            </a:pPr>
            <a:r>
              <a:rPr lang="en-AU" sz="1900" dirty="0"/>
              <a:t>Immediately report exposure to person managing exposures in your facility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99151" y="593615"/>
            <a:ext cx="6882014"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Managing body fluid spills</a:t>
            </a:r>
          </a:p>
        </p:txBody>
      </p:sp>
      <p:sp>
        <p:nvSpPr>
          <p:cNvPr id="8" name="Content Placeholder 64"/>
          <p:cNvSpPr txBox="1">
            <a:spLocks/>
          </p:cNvSpPr>
          <p:nvPr/>
        </p:nvSpPr>
        <p:spPr>
          <a:xfrm>
            <a:off x="691058" y="1729015"/>
            <a:ext cx="4781016" cy="4408453"/>
          </a:xfrm>
          <a:prstGeom prst="rect">
            <a:avLst/>
          </a:prstGeom>
        </p:spPr>
        <p:txBody>
          <a:bodyPr vert="horz" lIns="0" tIns="0" rIns="0" bIns="0" rtlCol="0">
            <a:noAutofit/>
          </a:bodyPr>
          <a:lstStyle/>
          <a:p>
            <a:pPr>
              <a:spcAft>
                <a:spcPts val="600"/>
              </a:spcAft>
            </a:pPr>
            <a:r>
              <a:rPr lang="en-AU" sz="2200" dirty="0"/>
              <a:t>Wear</a:t>
            </a:r>
          </a:p>
          <a:p>
            <a:pPr marL="324000" indent="-324000">
              <a:spcAft>
                <a:spcPts val="1200"/>
              </a:spcAft>
              <a:buFont typeface="Arial"/>
              <a:buChar char="•"/>
            </a:pPr>
            <a:r>
              <a:rPr lang="en-AU" sz="2200" dirty="0"/>
              <a:t>General purpose household gloves</a:t>
            </a:r>
          </a:p>
          <a:p>
            <a:pPr marL="324000" indent="-324000">
              <a:spcAft>
                <a:spcPts val="1200"/>
              </a:spcAft>
              <a:buFont typeface="Arial"/>
              <a:buChar char="•"/>
            </a:pPr>
            <a:r>
              <a:rPr lang="en-AU" sz="2200" dirty="0"/>
              <a:t>Protective eyewear to protect from splashes</a:t>
            </a:r>
          </a:p>
          <a:p>
            <a:pPr marL="324000" indent="-324000">
              <a:spcAft>
                <a:spcPts val="1200"/>
              </a:spcAft>
              <a:buFont typeface="Arial"/>
              <a:buChar char="•"/>
            </a:pPr>
            <a:r>
              <a:rPr lang="en-AU" sz="2200" dirty="0"/>
              <a:t>Plastic apron to protect clothing from contamination</a:t>
            </a:r>
          </a:p>
        </p:txBody>
      </p:sp>
      <p:sp>
        <p:nvSpPr>
          <p:cNvPr id="12" name="Content Placeholder 64"/>
          <p:cNvSpPr txBox="1">
            <a:spLocks/>
          </p:cNvSpPr>
          <p:nvPr/>
        </p:nvSpPr>
        <p:spPr>
          <a:xfrm>
            <a:off x="691058" y="4302215"/>
            <a:ext cx="4781016" cy="1835253"/>
          </a:xfrm>
          <a:prstGeom prst="rect">
            <a:avLst/>
          </a:prstGeom>
        </p:spPr>
        <p:txBody>
          <a:bodyPr vert="horz" lIns="0" tIns="0" rIns="0" bIns="0" rtlCol="0">
            <a:noAutofit/>
          </a:bodyPr>
          <a:lstStyle/>
          <a:p>
            <a:pPr>
              <a:spcBef>
                <a:spcPts val="1800"/>
              </a:spcBef>
              <a:spcAft>
                <a:spcPts val="600"/>
              </a:spcAft>
            </a:pPr>
            <a:r>
              <a:rPr lang="en-AU" sz="2200" dirty="0"/>
              <a:t>Decontaminate</a:t>
            </a:r>
          </a:p>
          <a:p>
            <a:pPr marL="324000" indent="-324000">
              <a:spcAft>
                <a:spcPts val="1200"/>
              </a:spcAft>
              <a:buFont typeface="Arial"/>
              <a:buChar char="•"/>
            </a:pPr>
            <a:r>
              <a:rPr lang="en-AU" sz="2200" dirty="0"/>
              <a:t>Non-porous surfaces</a:t>
            </a:r>
          </a:p>
          <a:p>
            <a:pPr marL="324000" indent="-324000">
              <a:spcAft>
                <a:spcPts val="1200"/>
              </a:spcAft>
              <a:buFont typeface="Arial"/>
              <a:buChar char="•"/>
            </a:pPr>
            <a:r>
              <a:rPr lang="en-AU" sz="2200" dirty="0"/>
              <a:t>Carpet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437671" y="606124"/>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summary</a:t>
            </a:r>
          </a:p>
        </p:txBody>
      </p:sp>
      <p:sp>
        <p:nvSpPr>
          <p:cNvPr id="8" name="Content Placeholder 64"/>
          <p:cNvSpPr txBox="1">
            <a:spLocks/>
          </p:cNvSpPr>
          <p:nvPr/>
        </p:nvSpPr>
        <p:spPr>
          <a:xfrm>
            <a:off x="713092" y="1640880"/>
            <a:ext cx="5489404" cy="3852862"/>
          </a:xfrm>
          <a:prstGeom prst="rect">
            <a:avLst/>
          </a:prstGeom>
        </p:spPr>
        <p:txBody>
          <a:bodyPr vert="horz" lIns="0" tIns="0" rIns="0" bIns="0" rtlCol="0">
            <a:noAutofit/>
          </a:bodyPr>
          <a:lstStyle/>
          <a:p>
            <a:pPr marL="324000" indent="-324000">
              <a:spcAft>
                <a:spcPts val="900"/>
              </a:spcAft>
              <a:buFont typeface="Arial"/>
              <a:buChar char="•"/>
            </a:pPr>
            <a:r>
              <a:rPr lang="en-AU" sz="2100" dirty="0"/>
              <a:t>Hands are the most common way of spreading infection</a:t>
            </a:r>
          </a:p>
          <a:p>
            <a:pPr marL="324000" indent="-324000">
              <a:spcAft>
                <a:spcPts val="900"/>
              </a:spcAft>
              <a:buFont typeface="Arial"/>
              <a:buChar char="•"/>
            </a:pPr>
            <a:r>
              <a:rPr lang="en-AU" sz="2100" dirty="0"/>
              <a:t>Chain of infection: Mode of transmission, portal of entry / exit, susceptible host, infectious agent, reservoir</a:t>
            </a:r>
          </a:p>
          <a:p>
            <a:pPr marL="324000" indent="-324000">
              <a:spcAft>
                <a:spcPts val="900"/>
              </a:spcAft>
              <a:buFont typeface="Arial"/>
              <a:buChar char="•"/>
            </a:pPr>
            <a:r>
              <a:rPr lang="en-AU" sz="2100" dirty="0"/>
              <a:t>Personal protective equipment</a:t>
            </a:r>
          </a:p>
          <a:p>
            <a:pPr marL="324000" indent="-324000">
              <a:spcAft>
                <a:spcPts val="900"/>
              </a:spcAft>
              <a:buFont typeface="Arial"/>
              <a:buChar char="•"/>
            </a:pPr>
            <a:r>
              <a:rPr lang="en-AU" sz="2100" dirty="0"/>
              <a:t>Well managed equipment &amp; linen</a:t>
            </a:r>
          </a:p>
          <a:p>
            <a:pPr marL="324000" indent="-324000">
              <a:spcAft>
                <a:spcPts val="900"/>
              </a:spcAft>
              <a:buFont typeface="Arial"/>
              <a:buChar char="•"/>
            </a:pPr>
            <a:r>
              <a:rPr lang="en-AU" sz="2100" dirty="0"/>
              <a:t>Safe handling of waste</a:t>
            </a:r>
          </a:p>
          <a:p>
            <a:pPr marL="324000" indent="-324000">
              <a:spcAft>
                <a:spcPts val="900"/>
              </a:spcAft>
              <a:buFont typeface="Arial"/>
              <a:buChar char="•"/>
            </a:pPr>
            <a:r>
              <a:rPr lang="en-AU" sz="2100" dirty="0"/>
              <a:t>Workers’ vaccination</a:t>
            </a:r>
          </a:p>
          <a:p>
            <a:pPr marL="324000" indent="-324000">
              <a:spcAft>
                <a:spcPts val="900"/>
              </a:spcAft>
              <a:buFont typeface="Arial"/>
              <a:buChar char="•"/>
            </a:pPr>
            <a:r>
              <a:rPr lang="en-AU" sz="2100" dirty="0"/>
              <a:t>Body fluid exposure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2AEA8E-5569-4E59-80B2-54037710E0EE}"/>
              </a:ext>
            </a:extLst>
          </p:cNvPr>
          <p:cNvSpPr txBox="1"/>
          <p:nvPr/>
        </p:nvSpPr>
        <p:spPr>
          <a:xfrm>
            <a:off x="185059" y="1828799"/>
            <a:ext cx="10339250" cy="400110"/>
          </a:xfrm>
          <a:prstGeom prst="rect">
            <a:avLst/>
          </a:prstGeom>
          <a:noFill/>
        </p:spPr>
        <p:txBody>
          <a:bodyPr wrap="square" rtlCol="0">
            <a:spAutoFit/>
          </a:bodyPr>
          <a:lstStyle/>
          <a:p>
            <a:endParaRPr lang="en-AU" sz="2000" dirty="0"/>
          </a:p>
        </p:txBody>
      </p:sp>
      <p:sp>
        <p:nvSpPr>
          <p:cNvPr id="6" name="TextBox 5">
            <a:extLst>
              <a:ext uri="{FF2B5EF4-FFF2-40B4-BE49-F238E27FC236}">
                <a16:creationId xmlns:a16="http://schemas.microsoft.com/office/drawing/2014/main" id="{A7151600-DFEB-4DC8-B492-173DE829FBA9}"/>
              </a:ext>
            </a:extLst>
          </p:cNvPr>
          <p:cNvSpPr txBox="1"/>
          <p:nvPr/>
        </p:nvSpPr>
        <p:spPr>
          <a:xfrm>
            <a:off x="76202" y="623333"/>
            <a:ext cx="10339250" cy="461665"/>
          </a:xfrm>
          <a:prstGeom prst="rect">
            <a:avLst/>
          </a:prstGeom>
          <a:noFill/>
        </p:spPr>
        <p:txBody>
          <a:bodyPr wrap="square" rtlCol="0">
            <a:spAutoFit/>
          </a:bodyPr>
          <a:lstStyle/>
          <a:p>
            <a:r>
              <a:rPr lang="en-AU" sz="2400" dirty="0">
                <a:solidFill>
                  <a:schemeClr val="accent6">
                    <a:lumMod val="75000"/>
                  </a:schemeClr>
                </a:solidFill>
              </a:rPr>
              <a:t>This certifies that</a:t>
            </a:r>
          </a:p>
        </p:txBody>
      </p:sp>
      <p:sp>
        <p:nvSpPr>
          <p:cNvPr id="7" name="Line 4">
            <a:extLst>
              <a:ext uri="{FF2B5EF4-FFF2-40B4-BE49-F238E27FC236}">
                <a16:creationId xmlns:a16="http://schemas.microsoft.com/office/drawing/2014/main" id="{BA00EB08-09B4-4E80-BF22-1A7B03376489}"/>
              </a:ext>
            </a:extLst>
          </p:cNvPr>
          <p:cNvSpPr>
            <a:spLocks noChangeShapeType="1"/>
          </p:cNvSpPr>
          <p:nvPr/>
        </p:nvSpPr>
        <p:spPr bwMode="auto">
          <a:xfrm>
            <a:off x="350838" y="2600340"/>
            <a:ext cx="499268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 name="Rectangle 1">
            <a:extLst>
              <a:ext uri="{FF2B5EF4-FFF2-40B4-BE49-F238E27FC236}">
                <a16:creationId xmlns:a16="http://schemas.microsoft.com/office/drawing/2014/main" id="{B839826D-3C1F-4FFE-B513-CE57822B7BD7}"/>
              </a:ext>
            </a:extLst>
          </p:cNvPr>
          <p:cNvSpPr/>
          <p:nvPr/>
        </p:nvSpPr>
        <p:spPr>
          <a:xfrm>
            <a:off x="263725" y="3275112"/>
            <a:ext cx="4992687" cy="369332"/>
          </a:xfrm>
          <a:prstGeom prst="rect">
            <a:avLst/>
          </a:prstGeom>
        </p:spPr>
        <p:txBody>
          <a:bodyPr wrap="square">
            <a:spAutoFit/>
          </a:bodyPr>
          <a:lstStyle/>
          <a:p>
            <a:pPr>
              <a:spcBef>
                <a:spcPct val="20000"/>
              </a:spcBef>
            </a:pPr>
            <a:r>
              <a:rPr lang="en-AU" dirty="0"/>
              <a:t>has attended the continence management session</a:t>
            </a:r>
          </a:p>
        </p:txBody>
      </p:sp>
      <p:sp>
        <p:nvSpPr>
          <p:cNvPr id="8" name="Text Box 16">
            <a:extLst>
              <a:ext uri="{FF2B5EF4-FFF2-40B4-BE49-F238E27FC236}">
                <a16:creationId xmlns:a16="http://schemas.microsoft.com/office/drawing/2014/main" id="{A7BE8A2E-052A-4E16-9F17-C303D717BFC4}"/>
              </a:ext>
            </a:extLst>
          </p:cNvPr>
          <p:cNvSpPr txBox="1">
            <a:spLocks noChangeArrowheads="1"/>
          </p:cNvSpPr>
          <p:nvPr/>
        </p:nvSpPr>
        <p:spPr bwMode="auto">
          <a:xfrm>
            <a:off x="269126" y="5365418"/>
            <a:ext cx="515611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AU" dirty="0"/>
              <a:t>Date of Completion</a:t>
            </a:r>
            <a:r>
              <a:rPr lang="en-AU" sz="1200" dirty="0"/>
              <a:t>_______________________________</a:t>
            </a:r>
          </a:p>
        </p:txBody>
      </p:sp>
      <p:sp>
        <p:nvSpPr>
          <p:cNvPr id="9" name="TextBox 8">
            <a:extLst>
              <a:ext uri="{FF2B5EF4-FFF2-40B4-BE49-F238E27FC236}">
                <a16:creationId xmlns:a16="http://schemas.microsoft.com/office/drawing/2014/main" id="{9A71D895-01F7-494D-A6BE-B914F5587AA1}"/>
              </a:ext>
            </a:extLst>
          </p:cNvPr>
          <p:cNvSpPr txBox="1"/>
          <p:nvPr/>
        </p:nvSpPr>
        <p:spPr>
          <a:xfrm>
            <a:off x="185059" y="2228909"/>
            <a:ext cx="996469" cy="369332"/>
          </a:xfrm>
          <a:prstGeom prst="rect">
            <a:avLst/>
          </a:prstGeom>
          <a:noFill/>
        </p:spPr>
        <p:txBody>
          <a:bodyPr wrap="square" rtlCol="0">
            <a:spAutoFit/>
          </a:bodyPr>
          <a:lstStyle/>
          <a:p>
            <a:r>
              <a:rPr lang="en-AU" dirty="0"/>
              <a:t>  Name:</a:t>
            </a:r>
          </a:p>
        </p:txBody>
      </p:sp>
      <p:sp>
        <p:nvSpPr>
          <p:cNvPr id="5" name="Rectangle 4">
            <a:extLst>
              <a:ext uri="{FF2B5EF4-FFF2-40B4-BE49-F238E27FC236}">
                <a16:creationId xmlns:a16="http://schemas.microsoft.com/office/drawing/2014/main" id="{5A4D9FB2-8FA0-43CD-9AA2-30684A41DE0C}"/>
              </a:ext>
            </a:extLst>
          </p:cNvPr>
          <p:cNvSpPr/>
          <p:nvPr/>
        </p:nvSpPr>
        <p:spPr>
          <a:xfrm>
            <a:off x="263725" y="4221507"/>
            <a:ext cx="4480842" cy="523220"/>
          </a:xfrm>
          <a:prstGeom prst="rect">
            <a:avLst/>
          </a:prstGeom>
        </p:spPr>
        <p:txBody>
          <a:bodyPr wrap="none">
            <a:spAutoFit/>
          </a:bodyPr>
          <a:lstStyle/>
          <a:p>
            <a:r>
              <a:rPr lang="en-AU" sz="2800" b="1" dirty="0">
                <a:solidFill>
                  <a:schemeClr val="accent6">
                    <a:lumMod val="75000"/>
                  </a:schemeClr>
                </a:solidFill>
              </a:rPr>
              <a:t>Module 11: Infection Control</a:t>
            </a:r>
          </a:p>
        </p:txBody>
      </p:sp>
    </p:spTree>
    <p:extLst>
      <p:ext uri="{BB962C8B-B14F-4D97-AF65-F5344CB8AC3E}">
        <p14:creationId xmlns:p14="http://schemas.microsoft.com/office/powerpoint/2010/main" val="171849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9"/>
          <p:cNvSpPr txBox="1">
            <a:spLocks/>
          </p:cNvSpPr>
          <p:nvPr/>
        </p:nvSpPr>
        <p:spPr>
          <a:xfrm>
            <a:off x="646991" y="1526664"/>
            <a:ext cx="4850425" cy="4551902"/>
          </a:xfrm>
          <a:prstGeom prst="rect">
            <a:avLst/>
          </a:prstGeom>
        </p:spPr>
        <p:txBody>
          <a:bodyPr vert="horz" lIns="0" tIns="45720" rIns="91440" bIns="0" rtlCol="0">
            <a:noAutofit/>
          </a:bodyPr>
          <a:lstStyle/>
          <a:p>
            <a:pPr>
              <a:spcAft>
                <a:spcPts val="1000"/>
              </a:spcAft>
            </a:pPr>
            <a:r>
              <a:rPr lang="en-AU" sz="2200" dirty="0"/>
              <a:t>This module will help you:</a:t>
            </a:r>
          </a:p>
          <a:p>
            <a:pPr marL="324000" indent="-324000">
              <a:spcAft>
                <a:spcPts val="1000"/>
              </a:spcAft>
              <a:buFont typeface="Arial"/>
              <a:buChar char="•"/>
            </a:pPr>
            <a:r>
              <a:rPr lang="en-AU" sz="2200" dirty="0"/>
              <a:t>Understand effective hand hygiene practices</a:t>
            </a:r>
          </a:p>
          <a:p>
            <a:pPr marL="324000" indent="-324000">
              <a:spcAft>
                <a:spcPts val="1000"/>
              </a:spcAft>
              <a:buFont typeface="Arial"/>
              <a:buChar char="•"/>
            </a:pPr>
            <a:r>
              <a:rPr lang="en-AU" sz="2200" dirty="0"/>
              <a:t>Describe precautions</a:t>
            </a:r>
          </a:p>
          <a:p>
            <a:pPr marL="324000" indent="-324000">
              <a:spcAft>
                <a:spcPts val="1000"/>
              </a:spcAft>
              <a:buFont typeface="Arial"/>
              <a:buChar char="•"/>
            </a:pPr>
            <a:r>
              <a:rPr lang="en-AU" sz="2200" dirty="0"/>
              <a:t>Be aware of health care workers’ vaccination needs</a:t>
            </a:r>
          </a:p>
          <a:p>
            <a:pPr marL="324000" indent="-324000">
              <a:spcAft>
                <a:spcPts val="1000"/>
              </a:spcAft>
              <a:buFont typeface="Arial"/>
              <a:buChar char="•"/>
            </a:pPr>
            <a:r>
              <a:rPr lang="en-AU" sz="2200" dirty="0"/>
              <a:t>Know appropriate response following occupational exposure to body fluids  </a:t>
            </a:r>
          </a:p>
        </p:txBody>
      </p:sp>
      <p:sp>
        <p:nvSpPr>
          <p:cNvPr id="12" name="Title 28"/>
          <p:cNvSpPr txBox="1">
            <a:spLocks/>
          </p:cNvSpPr>
          <p:nvPr/>
        </p:nvSpPr>
        <p:spPr>
          <a:xfrm>
            <a:off x="514789" y="572664"/>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Module Profile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4"/>
          <p:cNvSpPr txBox="1">
            <a:spLocks/>
          </p:cNvSpPr>
          <p:nvPr/>
        </p:nvSpPr>
        <p:spPr>
          <a:xfrm>
            <a:off x="448688" y="1633915"/>
            <a:ext cx="6559015" cy="1246661"/>
          </a:xfrm>
          <a:prstGeom prst="rect">
            <a:avLst/>
          </a:prstGeom>
        </p:spPr>
        <p:txBody>
          <a:bodyPr vert="horz" lIns="0" tIns="0" rIns="0" bIns="0" rtlCol="0">
            <a:noAutofit/>
          </a:bodyPr>
          <a:lstStyle/>
          <a:p>
            <a:pPr marL="324000" indent="-324000">
              <a:spcAft>
                <a:spcPts val="1000"/>
              </a:spcAft>
              <a:buFont typeface="Arial"/>
              <a:buChar char="•"/>
            </a:pPr>
            <a:r>
              <a:rPr lang="en-AU" sz="2200" dirty="0"/>
              <a:t>Hands are the most common way infection is spread in aged care facilities</a:t>
            </a:r>
          </a:p>
          <a:p>
            <a:pPr marL="324000" indent="-324000">
              <a:spcAft>
                <a:spcPts val="1000"/>
              </a:spcAft>
            </a:pPr>
            <a:r>
              <a:rPr lang="en-AU" sz="2200" dirty="0"/>
              <a:t>Routine hand washing technique</a:t>
            </a:r>
            <a:endParaRPr lang="en-US" sz="2000" dirty="0"/>
          </a:p>
        </p:txBody>
      </p:sp>
      <p:sp>
        <p:nvSpPr>
          <p:cNvPr id="9" name="Title 28"/>
          <p:cNvSpPr txBox="1">
            <a:spLocks/>
          </p:cNvSpPr>
          <p:nvPr/>
        </p:nvSpPr>
        <p:spPr>
          <a:xfrm>
            <a:off x="294451" y="545576"/>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Hand hygiene</a:t>
            </a:r>
          </a:p>
        </p:txBody>
      </p:sp>
      <p:pic>
        <p:nvPicPr>
          <p:cNvPr id="13" name="Picture 12" descr="Soapy Hand Blue BG.jpg"/>
          <p:cNvPicPr>
            <a:picLocks noChangeAspect="1"/>
          </p:cNvPicPr>
          <p:nvPr/>
        </p:nvPicPr>
        <p:blipFill>
          <a:blip r:embed="rId3"/>
          <a:srcRect l="10001" r="19983"/>
          <a:stretch>
            <a:fillRect/>
          </a:stretch>
        </p:blipFill>
        <p:spPr>
          <a:xfrm>
            <a:off x="7317985" y="2060040"/>
            <a:ext cx="2068386" cy="2159420"/>
          </a:xfrm>
          <a:prstGeom prst="rect">
            <a:avLst/>
          </a:prstGeom>
          <a:ln w="19050" cap="flat" cmpd="sng" algn="ctr">
            <a:solidFill>
              <a:srgbClr val="770E77"/>
            </a:solidFill>
            <a:prstDash val="solid"/>
            <a:round/>
            <a:headEnd type="none" w="med" len="med"/>
            <a:tailEnd type="none" w="med" len="med"/>
          </a:ln>
        </p:spPr>
      </p:pic>
      <p:sp>
        <p:nvSpPr>
          <p:cNvPr id="14" name="Content Placeholder 64"/>
          <p:cNvSpPr txBox="1">
            <a:spLocks/>
          </p:cNvSpPr>
          <p:nvPr/>
        </p:nvSpPr>
        <p:spPr>
          <a:xfrm>
            <a:off x="448688" y="2880576"/>
            <a:ext cx="5647312" cy="3487477"/>
          </a:xfrm>
          <a:prstGeom prst="rect">
            <a:avLst/>
          </a:prstGeom>
        </p:spPr>
        <p:txBody>
          <a:bodyPr vert="horz" lIns="0" tIns="0" rIns="0" bIns="0" rtlCol="0">
            <a:noAutofit/>
          </a:bodyPr>
          <a:lstStyle/>
          <a:p>
            <a:pPr marL="324000" indent="-324000">
              <a:spcAft>
                <a:spcPts val="600"/>
              </a:spcAft>
              <a:buFont typeface="+mj-lt"/>
              <a:buAutoNum type="arabicPeriod"/>
            </a:pPr>
            <a:r>
              <a:rPr lang="en-AU" sz="2000" dirty="0"/>
              <a:t>Wet hands with water</a:t>
            </a:r>
          </a:p>
          <a:p>
            <a:pPr marL="324000" indent="-324000">
              <a:spcAft>
                <a:spcPts val="600"/>
              </a:spcAft>
              <a:buFont typeface="+mj-lt"/>
              <a:buAutoNum type="arabicPeriod"/>
            </a:pPr>
            <a:r>
              <a:rPr lang="en-AU" sz="2000" dirty="0"/>
              <a:t>Apply metered amount of pH-neutral liquid hand wash</a:t>
            </a:r>
          </a:p>
          <a:p>
            <a:pPr marL="324000" indent="-324000">
              <a:spcAft>
                <a:spcPts val="600"/>
              </a:spcAft>
              <a:buFont typeface="+mj-lt"/>
              <a:buAutoNum type="arabicPeriod"/>
            </a:pPr>
            <a:r>
              <a:rPr lang="en-AU" sz="2000" dirty="0"/>
              <a:t>Rub vigorously over all surfaces up to forearms for min 10–15 secs</a:t>
            </a:r>
          </a:p>
          <a:p>
            <a:pPr marL="324000" indent="-324000">
              <a:spcAft>
                <a:spcPts val="600"/>
              </a:spcAft>
              <a:buFont typeface="+mj-lt"/>
              <a:buAutoNum type="arabicPeriod"/>
            </a:pPr>
            <a:r>
              <a:rPr lang="en-AU" sz="2000" dirty="0"/>
              <a:t>Rub between fingers, fingertips, thumbs &amp; wrists</a:t>
            </a:r>
          </a:p>
          <a:p>
            <a:pPr marL="324000" indent="-324000">
              <a:spcAft>
                <a:spcPts val="600"/>
              </a:spcAft>
              <a:buFont typeface="+mj-lt"/>
              <a:buAutoNum type="arabicPeriod"/>
            </a:pPr>
            <a:r>
              <a:rPr lang="en-AU" sz="2000" dirty="0"/>
              <a:t>Rinse well with warm running water</a:t>
            </a:r>
          </a:p>
          <a:p>
            <a:pPr marL="324000" indent="-324000">
              <a:spcAft>
                <a:spcPts val="600"/>
              </a:spcAft>
              <a:buFont typeface="+mj-lt"/>
              <a:buAutoNum type="arabicPeriod"/>
            </a:pPr>
            <a:r>
              <a:rPr lang="en-AU" sz="2000" dirty="0"/>
              <a:t>Pat hands dry with paper towel &amp; discard in bin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8"/>
          <p:cNvSpPr txBox="1">
            <a:spLocks/>
          </p:cNvSpPr>
          <p:nvPr/>
        </p:nvSpPr>
        <p:spPr>
          <a:xfrm>
            <a:off x="335562" y="607790"/>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Chain of Infection</a:t>
            </a:r>
          </a:p>
        </p:txBody>
      </p:sp>
      <p:grpSp>
        <p:nvGrpSpPr>
          <p:cNvPr id="63" name="Group 62"/>
          <p:cNvGrpSpPr/>
          <p:nvPr/>
        </p:nvGrpSpPr>
        <p:grpSpPr>
          <a:xfrm>
            <a:off x="635289" y="4016090"/>
            <a:ext cx="3167237" cy="1699363"/>
            <a:chOff x="970006" y="3696238"/>
            <a:chExt cx="3167237" cy="1699363"/>
          </a:xfrm>
        </p:grpSpPr>
        <p:sp>
          <p:nvSpPr>
            <p:cNvPr id="22" name="TextBox 21"/>
            <p:cNvSpPr txBox="1"/>
            <p:nvPr/>
          </p:nvSpPr>
          <p:spPr>
            <a:xfrm>
              <a:off x="1897877" y="3696238"/>
              <a:ext cx="1771928" cy="319852"/>
            </a:xfrm>
            <a:prstGeom prst="rect">
              <a:avLst/>
            </a:prstGeom>
            <a:solidFill>
              <a:schemeClr val="accent6">
                <a:lumMod val="75000"/>
              </a:schemeClr>
            </a:solidFill>
          </p:spPr>
          <p:txBody>
            <a:bodyPr wrap="square" rtlCol="0" anchor="ctr" anchorCtr="0">
              <a:noAutofit/>
            </a:bodyPr>
            <a:lstStyle/>
            <a:p>
              <a:pPr algn="ctr"/>
              <a:r>
                <a:rPr lang="en-AU" sz="1400" b="1" dirty="0">
                  <a:solidFill>
                    <a:srgbClr val="FFFFFF"/>
                  </a:solidFill>
                </a:rPr>
                <a:t>Portal of entry</a:t>
              </a:r>
              <a:endParaRPr lang="en-US" sz="1400" dirty="0">
                <a:solidFill>
                  <a:srgbClr val="FFFFFF"/>
                </a:solidFill>
              </a:endParaRPr>
            </a:p>
          </p:txBody>
        </p:sp>
        <p:sp>
          <p:nvSpPr>
            <p:cNvPr id="43" name="Content Placeholder 64"/>
            <p:cNvSpPr txBox="1">
              <a:spLocks/>
            </p:cNvSpPr>
            <p:nvPr/>
          </p:nvSpPr>
          <p:spPr>
            <a:xfrm>
              <a:off x="970006" y="4028954"/>
              <a:ext cx="1737410" cy="1366647"/>
            </a:xfrm>
            <a:prstGeom prst="rect">
              <a:avLst/>
            </a:prstGeom>
          </p:spPr>
          <p:txBody>
            <a:bodyPr vert="horz" lIns="0" tIns="0" rIns="0" bIns="0" rtlCol="0">
              <a:noAutofit/>
            </a:bodyPr>
            <a:lstStyle/>
            <a:p>
              <a:pPr>
                <a:spcAft>
                  <a:spcPts val="600"/>
                </a:spcAft>
              </a:pPr>
              <a:r>
                <a:rPr lang="en-AU" sz="1000" b="1" dirty="0"/>
                <a:t>Any opening that allows</a:t>
              </a:r>
              <a:br>
                <a:rPr lang="en-AU" sz="1000" b="1" dirty="0"/>
              </a:br>
              <a:r>
                <a:rPr lang="en-AU" sz="1000" b="1" dirty="0"/>
                <a:t>a microorganism to enter</a:t>
              </a:r>
            </a:p>
            <a:p>
              <a:r>
                <a:rPr lang="en-AU" sz="1000" dirty="0" err="1"/>
                <a:t>eg</a:t>
              </a:r>
              <a:r>
                <a:rPr lang="en-AU" sz="1000" dirty="0"/>
                <a:t>, body orifices, mucous membranes, breaks in skin</a:t>
              </a:r>
            </a:p>
          </p:txBody>
        </p:sp>
        <p:cxnSp>
          <p:nvCxnSpPr>
            <p:cNvPr id="49" name="Straight Arrow Connector 48"/>
            <p:cNvCxnSpPr/>
            <p:nvPr/>
          </p:nvCxnSpPr>
          <p:spPr>
            <a:xfrm rot="10800000">
              <a:off x="3202368" y="4050943"/>
              <a:ext cx="934875" cy="664030"/>
            </a:xfrm>
            <a:prstGeom prst="straightConnector1">
              <a:avLst/>
            </a:prstGeom>
            <a:ln>
              <a:solidFill>
                <a:srgbClr val="770E77"/>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2535146" y="1344947"/>
            <a:ext cx="3189877" cy="1167741"/>
            <a:chOff x="3198367" y="1735585"/>
            <a:chExt cx="3189877" cy="1167741"/>
          </a:xfrm>
        </p:grpSpPr>
        <p:sp>
          <p:nvSpPr>
            <p:cNvPr id="30" name="TextBox 29"/>
            <p:cNvSpPr txBox="1"/>
            <p:nvPr/>
          </p:nvSpPr>
          <p:spPr>
            <a:xfrm>
              <a:off x="4130348" y="1735585"/>
              <a:ext cx="1967688" cy="319852"/>
            </a:xfrm>
            <a:prstGeom prst="rect">
              <a:avLst/>
            </a:prstGeom>
            <a:solidFill>
              <a:schemeClr val="accent6">
                <a:lumMod val="75000"/>
              </a:schemeClr>
            </a:solidFill>
          </p:spPr>
          <p:txBody>
            <a:bodyPr wrap="square" rtlCol="0" anchor="ctr" anchorCtr="0">
              <a:noAutofit/>
            </a:bodyPr>
            <a:lstStyle/>
            <a:p>
              <a:pPr algn="ctr"/>
              <a:r>
                <a:rPr lang="en-AU" sz="1400" b="1" dirty="0">
                  <a:solidFill>
                    <a:srgbClr val="FFFFFF"/>
                  </a:solidFill>
                </a:rPr>
                <a:t>Infectious agent</a:t>
              </a:r>
              <a:endParaRPr lang="en-US" sz="1400" dirty="0">
                <a:solidFill>
                  <a:srgbClr val="FFFFFF"/>
                </a:solidFill>
              </a:endParaRPr>
            </a:p>
          </p:txBody>
        </p:sp>
        <p:sp>
          <p:nvSpPr>
            <p:cNvPr id="47" name="Content Placeholder 64"/>
            <p:cNvSpPr txBox="1">
              <a:spLocks/>
            </p:cNvSpPr>
            <p:nvPr/>
          </p:nvSpPr>
          <p:spPr>
            <a:xfrm>
              <a:off x="4282716" y="2165798"/>
              <a:ext cx="2105528" cy="737528"/>
            </a:xfrm>
            <a:prstGeom prst="rect">
              <a:avLst/>
            </a:prstGeom>
          </p:spPr>
          <p:txBody>
            <a:bodyPr vert="horz" lIns="0" tIns="0" rIns="0" bIns="0" rtlCol="0">
              <a:noAutofit/>
            </a:bodyPr>
            <a:lstStyle/>
            <a:p>
              <a:pPr>
                <a:spcAft>
                  <a:spcPts val="600"/>
                </a:spcAft>
              </a:pPr>
              <a:r>
                <a:rPr lang="en-AU" sz="1000" b="1" dirty="0"/>
                <a:t>Microorganism with ability to cause disease</a:t>
              </a:r>
            </a:p>
            <a:p>
              <a:r>
                <a:rPr lang="en-AU" sz="1000" dirty="0" err="1"/>
                <a:t>eg</a:t>
              </a:r>
              <a:r>
                <a:rPr lang="en-AU" sz="1000" dirty="0"/>
                <a:t>, bacteria, virus, fungi, parasites.</a:t>
              </a:r>
            </a:p>
          </p:txBody>
        </p:sp>
        <p:cxnSp>
          <p:nvCxnSpPr>
            <p:cNvPr id="53" name="Straight Arrow Connector 52"/>
            <p:cNvCxnSpPr/>
            <p:nvPr/>
          </p:nvCxnSpPr>
          <p:spPr>
            <a:xfrm flipV="1">
              <a:off x="3198367" y="2030435"/>
              <a:ext cx="934871" cy="694900"/>
            </a:xfrm>
            <a:prstGeom prst="straightConnector1">
              <a:avLst/>
            </a:prstGeom>
            <a:ln>
              <a:solidFill>
                <a:srgbClr val="770E77"/>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5434815" y="1639797"/>
            <a:ext cx="3020717" cy="1706866"/>
            <a:chOff x="5600379" y="2030434"/>
            <a:chExt cx="3020717" cy="1706866"/>
          </a:xfrm>
        </p:grpSpPr>
        <p:grpSp>
          <p:nvGrpSpPr>
            <p:cNvPr id="32" name="Group 31"/>
            <p:cNvGrpSpPr/>
            <p:nvPr/>
          </p:nvGrpSpPr>
          <p:grpSpPr>
            <a:xfrm>
              <a:off x="6158618" y="2725334"/>
              <a:ext cx="1188638" cy="319852"/>
              <a:chOff x="5900240" y="4430888"/>
              <a:chExt cx="1188638" cy="319852"/>
            </a:xfrm>
          </p:grpSpPr>
          <p:pic>
            <p:nvPicPr>
              <p:cNvPr id="23" name="Picture 22" descr="p14 table.jpg"/>
              <p:cNvPicPr>
                <a:picLocks noChangeAspect="1"/>
              </p:cNvPicPr>
              <p:nvPr/>
            </p:nvPicPr>
            <p:blipFill>
              <a:blip r:embed="rId3"/>
              <a:stretch>
                <a:fillRect/>
              </a:stretch>
            </p:blipFill>
            <p:spPr>
              <a:xfrm>
                <a:off x="5900241" y="4430888"/>
                <a:ext cx="1188637" cy="319851"/>
              </a:xfrm>
              <a:prstGeom prst="rect">
                <a:avLst/>
              </a:prstGeom>
            </p:spPr>
          </p:pic>
          <p:sp>
            <p:nvSpPr>
              <p:cNvPr id="24" name="TextBox 23"/>
              <p:cNvSpPr txBox="1"/>
              <p:nvPr/>
            </p:nvSpPr>
            <p:spPr>
              <a:xfrm>
                <a:off x="5900240" y="4430888"/>
                <a:ext cx="1188637" cy="319852"/>
              </a:xfrm>
              <a:prstGeom prst="rect">
                <a:avLst/>
              </a:prstGeom>
              <a:solidFill>
                <a:schemeClr val="accent6">
                  <a:lumMod val="75000"/>
                </a:schemeClr>
              </a:solidFill>
            </p:spPr>
            <p:txBody>
              <a:bodyPr wrap="square" rtlCol="0" anchor="ctr" anchorCtr="0">
                <a:noAutofit/>
              </a:bodyPr>
              <a:lstStyle/>
              <a:p>
                <a:pPr algn="ctr"/>
                <a:r>
                  <a:rPr lang="en-AU" sz="1400" b="1" dirty="0">
                    <a:solidFill>
                      <a:srgbClr val="FFFFFF"/>
                    </a:solidFill>
                  </a:rPr>
                  <a:t>Reservoir</a:t>
                </a:r>
                <a:endParaRPr lang="en-US" sz="1400" dirty="0">
                  <a:solidFill>
                    <a:srgbClr val="FFFFFF"/>
                  </a:solidFill>
                </a:endParaRPr>
              </a:p>
            </p:txBody>
          </p:sp>
        </p:grpSp>
        <p:sp>
          <p:nvSpPr>
            <p:cNvPr id="42" name="Content Placeholder 64"/>
            <p:cNvSpPr txBox="1">
              <a:spLocks/>
            </p:cNvSpPr>
            <p:nvPr/>
          </p:nvSpPr>
          <p:spPr>
            <a:xfrm>
              <a:off x="7086920" y="3086116"/>
              <a:ext cx="1534176" cy="651184"/>
            </a:xfrm>
            <a:prstGeom prst="rect">
              <a:avLst/>
            </a:prstGeom>
          </p:spPr>
          <p:txBody>
            <a:bodyPr vert="horz" lIns="0" tIns="0" rIns="0" bIns="0" rtlCol="0">
              <a:noAutofit/>
            </a:bodyPr>
            <a:lstStyle/>
            <a:p>
              <a:r>
                <a:rPr lang="en-AU" sz="1000" b="1" dirty="0"/>
                <a:t>Place within which microorganisms can thrive &amp; reproduce</a:t>
              </a:r>
            </a:p>
          </p:txBody>
        </p:sp>
        <p:cxnSp>
          <p:nvCxnSpPr>
            <p:cNvPr id="55" name="Straight Arrow Connector 54"/>
            <p:cNvCxnSpPr/>
            <p:nvPr/>
          </p:nvCxnSpPr>
          <p:spPr>
            <a:xfrm>
              <a:off x="5600379" y="2030434"/>
              <a:ext cx="866053" cy="694901"/>
            </a:xfrm>
            <a:prstGeom prst="straightConnector1">
              <a:avLst/>
            </a:prstGeom>
            <a:ln>
              <a:solidFill>
                <a:srgbClr val="770E77"/>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5466559" y="2648051"/>
            <a:ext cx="3182798" cy="1954803"/>
            <a:chOff x="5585700" y="3045980"/>
            <a:chExt cx="3182798" cy="1954803"/>
          </a:xfrm>
        </p:grpSpPr>
        <p:sp>
          <p:nvSpPr>
            <p:cNvPr id="26" name="TextBox 25"/>
            <p:cNvSpPr txBox="1"/>
            <p:nvPr/>
          </p:nvSpPr>
          <p:spPr>
            <a:xfrm>
              <a:off x="5585700" y="4320181"/>
              <a:ext cx="1499112" cy="319852"/>
            </a:xfrm>
            <a:prstGeom prst="rect">
              <a:avLst/>
            </a:prstGeom>
            <a:solidFill>
              <a:schemeClr val="accent6">
                <a:lumMod val="75000"/>
              </a:schemeClr>
            </a:solidFill>
          </p:spPr>
          <p:txBody>
            <a:bodyPr wrap="square" rtlCol="0" anchor="ctr" anchorCtr="0">
              <a:noAutofit/>
            </a:bodyPr>
            <a:lstStyle/>
            <a:p>
              <a:pPr algn="ctr"/>
              <a:r>
                <a:rPr lang="en-AU" sz="1400" b="1" dirty="0">
                  <a:solidFill>
                    <a:srgbClr val="FFFFFF"/>
                  </a:solidFill>
                </a:rPr>
                <a:t>Portal of exit</a:t>
              </a:r>
              <a:endParaRPr lang="en-US" sz="1400" dirty="0">
                <a:solidFill>
                  <a:srgbClr val="FFFFFF"/>
                </a:solidFill>
              </a:endParaRPr>
            </a:p>
          </p:txBody>
        </p:sp>
        <p:sp>
          <p:nvSpPr>
            <p:cNvPr id="46" name="Content Placeholder 64"/>
            <p:cNvSpPr txBox="1">
              <a:spLocks/>
            </p:cNvSpPr>
            <p:nvPr/>
          </p:nvSpPr>
          <p:spPr>
            <a:xfrm>
              <a:off x="7190663" y="4336752"/>
              <a:ext cx="1577835" cy="664031"/>
            </a:xfrm>
            <a:prstGeom prst="rect">
              <a:avLst/>
            </a:prstGeom>
          </p:spPr>
          <p:txBody>
            <a:bodyPr vert="horz" lIns="0" tIns="0" rIns="0" bIns="0" rtlCol="0">
              <a:noAutofit/>
            </a:bodyPr>
            <a:lstStyle/>
            <a:p>
              <a:pPr>
                <a:spcAft>
                  <a:spcPts val="600"/>
                </a:spcAft>
              </a:pPr>
              <a:r>
                <a:rPr lang="en-AU" sz="1000" b="1" dirty="0"/>
                <a:t>Provides a way for a microorganism to leave the reservoir</a:t>
              </a:r>
            </a:p>
            <a:p>
              <a:r>
                <a:rPr lang="en-AU" sz="1000" dirty="0" err="1"/>
                <a:t>eg</a:t>
              </a:r>
              <a:r>
                <a:rPr lang="en-AU" sz="1000" dirty="0"/>
                <a:t>, nose, mouth, faeces </a:t>
              </a:r>
              <a:endParaRPr lang="en-US" sz="1000" dirty="0"/>
            </a:p>
          </p:txBody>
        </p:sp>
        <p:cxnSp>
          <p:nvCxnSpPr>
            <p:cNvPr id="57" name="Straight Arrow Connector 56"/>
            <p:cNvCxnSpPr/>
            <p:nvPr/>
          </p:nvCxnSpPr>
          <p:spPr>
            <a:xfrm rot="5400000">
              <a:off x="5993948" y="3683080"/>
              <a:ext cx="1274201" cy="1"/>
            </a:xfrm>
            <a:prstGeom prst="straightConnector1">
              <a:avLst/>
            </a:prstGeom>
            <a:ln>
              <a:solidFill>
                <a:srgbClr val="770E77"/>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227607" y="2342710"/>
            <a:ext cx="2605200" cy="1594847"/>
            <a:chOff x="900433" y="2725334"/>
            <a:chExt cx="2605200" cy="1594847"/>
          </a:xfrm>
        </p:grpSpPr>
        <p:sp>
          <p:nvSpPr>
            <p:cNvPr id="44" name="Content Placeholder 64"/>
            <p:cNvSpPr txBox="1">
              <a:spLocks/>
            </p:cNvSpPr>
            <p:nvPr/>
          </p:nvSpPr>
          <p:spPr>
            <a:xfrm>
              <a:off x="900433" y="3143219"/>
              <a:ext cx="1995909" cy="1075426"/>
            </a:xfrm>
            <a:prstGeom prst="rect">
              <a:avLst/>
            </a:prstGeom>
          </p:spPr>
          <p:txBody>
            <a:bodyPr vert="horz" lIns="0" tIns="0" rIns="0" bIns="0" rtlCol="0">
              <a:noAutofit/>
            </a:bodyPr>
            <a:lstStyle/>
            <a:p>
              <a:pPr>
                <a:spcAft>
                  <a:spcPts val="600"/>
                </a:spcAft>
              </a:pPr>
              <a:r>
                <a:rPr lang="en-AU" sz="1000" b="1" dirty="0"/>
                <a:t>Person who can’t resist microorganism invading their body, multiplying &amp; resulting in infection</a:t>
              </a:r>
            </a:p>
            <a:p>
              <a:r>
                <a:rPr lang="en-AU" sz="1000" dirty="0" err="1"/>
                <a:t>eg</a:t>
              </a:r>
              <a:r>
                <a:rPr lang="en-AU" sz="1000" dirty="0"/>
                <a:t>, babies, pregnant women, elderly, </a:t>
              </a:r>
              <a:r>
                <a:rPr lang="en-AU" sz="1000" dirty="0" err="1"/>
                <a:t>immunosuppressed</a:t>
              </a:r>
              <a:endParaRPr lang="en-AU" sz="1000" dirty="0"/>
            </a:p>
          </p:txBody>
        </p:sp>
        <p:cxnSp>
          <p:nvCxnSpPr>
            <p:cNvPr id="51" name="Straight Arrow Connector 50"/>
            <p:cNvCxnSpPr/>
            <p:nvPr/>
          </p:nvCxnSpPr>
          <p:spPr>
            <a:xfrm rot="16200000" flipV="1">
              <a:off x="2408426" y="3683080"/>
              <a:ext cx="1274200" cy="2"/>
            </a:xfrm>
            <a:prstGeom prst="straightConnector1">
              <a:avLst/>
            </a:prstGeom>
            <a:ln>
              <a:solidFill>
                <a:srgbClr val="770E77"/>
              </a:solidFill>
              <a:tailEnd type="triangle"/>
            </a:ln>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1679055" y="2725334"/>
              <a:ext cx="1826578" cy="319852"/>
              <a:chOff x="2406756" y="4111036"/>
              <a:chExt cx="1826578" cy="319852"/>
            </a:xfrm>
          </p:grpSpPr>
          <p:pic>
            <p:nvPicPr>
              <p:cNvPr id="27" name="Picture 26" descr="p14 table.jpg"/>
              <p:cNvPicPr>
                <a:picLocks noChangeAspect="1"/>
              </p:cNvPicPr>
              <p:nvPr/>
            </p:nvPicPr>
            <p:blipFill>
              <a:blip r:embed="rId3"/>
              <a:stretch>
                <a:fillRect/>
              </a:stretch>
            </p:blipFill>
            <p:spPr>
              <a:xfrm>
                <a:off x="2406756" y="4111037"/>
                <a:ext cx="1826578" cy="319851"/>
              </a:xfrm>
              <a:prstGeom prst="rect">
                <a:avLst/>
              </a:prstGeom>
            </p:spPr>
          </p:pic>
          <p:sp>
            <p:nvSpPr>
              <p:cNvPr id="28" name="TextBox 27"/>
              <p:cNvSpPr txBox="1"/>
              <p:nvPr/>
            </p:nvSpPr>
            <p:spPr>
              <a:xfrm>
                <a:off x="2406756" y="4111036"/>
                <a:ext cx="1826577" cy="319852"/>
              </a:xfrm>
              <a:prstGeom prst="rect">
                <a:avLst/>
              </a:prstGeom>
              <a:solidFill>
                <a:schemeClr val="accent6">
                  <a:lumMod val="75000"/>
                </a:schemeClr>
              </a:solidFill>
            </p:spPr>
            <p:txBody>
              <a:bodyPr wrap="square" rtlCol="0" anchor="ctr" anchorCtr="0">
                <a:noAutofit/>
              </a:bodyPr>
              <a:lstStyle/>
              <a:p>
                <a:pPr algn="ctr"/>
                <a:r>
                  <a:rPr lang="en-AU" sz="1400" b="1" dirty="0">
                    <a:solidFill>
                      <a:srgbClr val="FFFFFF"/>
                    </a:solidFill>
                  </a:rPr>
                  <a:t>Susceptible host</a:t>
                </a:r>
                <a:endParaRPr lang="en-US" sz="1400" dirty="0">
                  <a:solidFill>
                    <a:srgbClr val="FFFFFF"/>
                  </a:solidFill>
                </a:endParaRPr>
              </a:p>
            </p:txBody>
          </p:sp>
        </p:grpSp>
      </p:grpSp>
      <p:grpSp>
        <p:nvGrpSpPr>
          <p:cNvPr id="68" name="Group 67"/>
          <p:cNvGrpSpPr/>
          <p:nvPr/>
        </p:nvGrpSpPr>
        <p:grpSpPr>
          <a:xfrm>
            <a:off x="3392432" y="4963721"/>
            <a:ext cx="2908436" cy="996370"/>
            <a:chOff x="2408562" y="5334899"/>
            <a:chExt cx="2908436" cy="996370"/>
          </a:xfrm>
        </p:grpSpPr>
        <p:sp>
          <p:nvSpPr>
            <p:cNvPr id="41" name="Content Placeholder 64"/>
            <p:cNvSpPr txBox="1">
              <a:spLocks/>
            </p:cNvSpPr>
            <p:nvPr/>
          </p:nvSpPr>
          <p:spPr>
            <a:xfrm>
              <a:off x="2896341" y="5654751"/>
              <a:ext cx="2420657" cy="676518"/>
            </a:xfrm>
            <a:prstGeom prst="rect">
              <a:avLst/>
            </a:prstGeom>
          </p:spPr>
          <p:txBody>
            <a:bodyPr vert="horz" lIns="0" tIns="0" rIns="0" bIns="0" rtlCol="0">
              <a:noAutofit/>
            </a:bodyPr>
            <a:lstStyle/>
            <a:p>
              <a:r>
                <a:rPr lang="en-AU" sz="1000" dirty="0" err="1"/>
                <a:t>eg</a:t>
              </a:r>
              <a:r>
                <a:rPr lang="en-AU" sz="1000" dirty="0"/>
                <a:t>, health care workers’ hands may carry bacteria from one person to another</a:t>
              </a:r>
            </a:p>
          </p:txBody>
        </p:sp>
        <p:sp>
          <p:nvSpPr>
            <p:cNvPr id="18" name="TextBox 17"/>
            <p:cNvSpPr txBox="1"/>
            <p:nvPr/>
          </p:nvSpPr>
          <p:spPr>
            <a:xfrm>
              <a:off x="2408562" y="5334899"/>
              <a:ext cx="2309946" cy="319852"/>
            </a:xfrm>
            <a:prstGeom prst="rect">
              <a:avLst/>
            </a:prstGeom>
            <a:solidFill>
              <a:schemeClr val="accent6">
                <a:lumMod val="75000"/>
              </a:schemeClr>
            </a:solidFill>
          </p:spPr>
          <p:txBody>
            <a:bodyPr wrap="square" rtlCol="0" anchor="ctr" anchorCtr="0">
              <a:noAutofit/>
            </a:bodyPr>
            <a:lstStyle/>
            <a:p>
              <a:pPr algn="ctr"/>
              <a:r>
                <a:rPr lang="en-AU" sz="1400" b="1" dirty="0">
                  <a:solidFill>
                    <a:srgbClr val="FFFFFF"/>
                  </a:solidFill>
                </a:rPr>
                <a:t>Mode of transmission</a:t>
              </a:r>
              <a:endParaRPr lang="en-US" sz="1400" dirty="0">
                <a:solidFill>
                  <a:srgbClr val="FFFFFF"/>
                </a:solidFill>
              </a:endParaRPr>
            </a:p>
          </p:txBody>
        </p:sp>
      </p:grpSp>
      <p:cxnSp>
        <p:nvCxnSpPr>
          <p:cNvPr id="50" name="Straight Arrow Connector 49"/>
          <p:cNvCxnSpPr/>
          <p:nvPr/>
        </p:nvCxnSpPr>
        <p:spPr>
          <a:xfrm rot="10800000" flipV="1">
            <a:off x="5466559" y="4270838"/>
            <a:ext cx="854077" cy="664031"/>
          </a:xfrm>
          <a:prstGeom prst="straightConnector1">
            <a:avLst/>
          </a:prstGeom>
          <a:ln>
            <a:solidFill>
              <a:srgbClr val="770E77"/>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432073" y="601101"/>
            <a:ext cx="6364221"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Standard precautions</a:t>
            </a:r>
          </a:p>
        </p:txBody>
      </p:sp>
      <p:sp>
        <p:nvSpPr>
          <p:cNvPr id="10" name="Content Placeholder 64"/>
          <p:cNvSpPr txBox="1">
            <a:spLocks/>
          </p:cNvSpPr>
          <p:nvPr/>
        </p:nvSpPr>
        <p:spPr>
          <a:xfrm>
            <a:off x="547840" y="1584566"/>
            <a:ext cx="4909038" cy="4408452"/>
          </a:xfrm>
          <a:prstGeom prst="rect">
            <a:avLst/>
          </a:prstGeom>
        </p:spPr>
        <p:txBody>
          <a:bodyPr vert="horz" lIns="0" tIns="0" rIns="0" bIns="0" rtlCol="0">
            <a:noAutofit/>
          </a:bodyPr>
          <a:lstStyle/>
          <a:p>
            <a:pPr>
              <a:spcAft>
                <a:spcPts val="600"/>
              </a:spcAft>
            </a:pPr>
            <a:r>
              <a:rPr lang="en-AU" dirty="0"/>
              <a:t>Minimum routine practices may include:</a:t>
            </a:r>
          </a:p>
          <a:p>
            <a:pPr marL="324000" indent="-324000">
              <a:spcAft>
                <a:spcPts val="600"/>
              </a:spcAft>
              <a:buFont typeface="Arial"/>
              <a:buChar char="•"/>
            </a:pPr>
            <a:r>
              <a:rPr lang="en-AU" dirty="0"/>
              <a:t>Hand hygiene</a:t>
            </a:r>
          </a:p>
          <a:p>
            <a:pPr marL="324000" indent="-324000">
              <a:spcAft>
                <a:spcPts val="600"/>
              </a:spcAft>
              <a:buFont typeface="Arial"/>
              <a:buChar char="•"/>
            </a:pPr>
            <a:r>
              <a:rPr lang="en-AU" dirty="0"/>
              <a:t>Personal protective equipment</a:t>
            </a:r>
          </a:p>
          <a:p>
            <a:pPr marL="324000" indent="-324000">
              <a:spcAft>
                <a:spcPts val="600"/>
              </a:spcAft>
              <a:buFont typeface="Arial"/>
              <a:buChar char="•"/>
            </a:pPr>
            <a:r>
              <a:rPr lang="en-AU" dirty="0"/>
              <a:t>Use of aseptic technique</a:t>
            </a:r>
          </a:p>
          <a:p>
            <a:pPr marL="648000" indent="-324000">
              <a:spcAft>
                <a:spcPts val="600"/>
              </a:spcAft>
              <a:buFont typeface="Lucida Grande"/>
              <a:buChar char="-"/>
            </a:pPr>
            <a:r>
              <a:rPr lang="en-AU" sz="1600" dirty="0"/>
              <a:t>‘clean technique’ to reduce infectious agents</a:t>
            </a:r>
          </a:p>
          <a:p>
            <a:pPr marL="648000" indent="-324000">
              <a:spcAft>
                <a:spcPts val="1200"/>
              </a:spcAft>
              <a:buFont typeface="Lucida Grande"/>
              <a:buChar char="-"/>
            </a:pPr>
            <a:r>
              <a:rPr lang="en-AU" sz="1600" dirty="0"/>
              <a:t>when doing simple wound care wash hands thoroughly &amp; frequently, wear appropriate protective apparel &amp; use a non-touch technique</a:t>
            </a:r>
          </a:p>
          <a:p>
            <a:pPr marL="324000" indent="-324000">
              <a:spcAft>
                <a:spcPts val="600"/>
              </a:spcAft>
              <a:buFont typeface="Arial"/>
              <a:buChar char="•"/>
            </a:pPr>
            <a:r>
              <a:rPr lang="en-AU" dirty="0"/>
              <a:t>Safe management of laundry &amp; linen</a:t>
            </a:r>
          </a:p>
          <a:p>
            <a:pPr marL="324000" indent="-324000">
              <a:spcAft>
                <a:spcPts val="600"/>
              </a:spcAft>
              <a:buFont typeface="Arial"/>
              <a:buChar char="•"/>
            </a:pPr>
            <a:r>
              <a:rPr lang="en-AU" dirty="0"/>
              <a:t>Appropriate reprocessing of used instruments &amp; equipment</a:t>
            </a:r>
          </a:p>
          <a:p>
            <a:pPr marL="324000" indent="-324000">
              <a:spcAft>
                <a:spcPts val="600"/>
              </a:spcAft>
              <a:buFont typeface="Arial"/>
              <a:buChar char="•"/>
            </a:pPr>
            <a:r>
              <a:rPr lang="en-AU" dirty="0"/>
              <a:t>Safe handling &amp; disposal of clinical &amp; general waste &amp; sharps </a:t>
            </a:r>
            <a:endParaRPr lang="en-AU" dirty="0">
              <a:solidFill>
                <a:srgbClr val="770E77"/>
              </a:solidFill>
            </a:endParaRPr>
          </a:p>
        </p:txBody>
      </p:sp>
      <p:pic>
        <p:nvPicPr>
          <p:cNvPr id="29" name="Picture 28" descr="White Gloves.jpg"/>
          <p:cNvPicPr>
            <a:picLocks noChangeAspect="1"/>
          </p:cNvPicPr>
          <p:nvPr/>
        </p:nvPicPr>
        <p:blipFill>
          <a:blip r:embed="rId3"/>
          <a:srcRect l="30031" r="3086"/>
          <a:stretch>
            <a:fillRect/>
          </a:stretch>
        </p:blipFill>
        <p:spPr>
          <a:xfrm>
            <a:off x="6547837" y="1951708"/>
            <a:ext cx="2034303" cy="2103597"/>
          </a:xfrm>
          <a:prstGeom prst="rect">
            <a:avLst/>
          </a:prstGeom>
          <a:ln w="19050" cap="flat" cmpd="sng" algn="ctr">
            <a:solidFill>
              <a:srgbClr val="770E77"/>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8"/>
          <p:cNvSpPr txBox="1">
            <a:spLocks/>
          </p:cNvSpPr>
          <p:nvPr/>
        </p:nvSpPr>
        <p:spPr>
          <a:xfrm>
            <a:off x="123601" y="578567"/>
            <a:ext cx="6981166" cy="954000"/>
          </a:xfrm>
          <a:prstGeom prst="rect">
            <a:avLst/>
          </a:prstGeom>
        </p:spPr>
        <p:txBody>
          <a:bodyPr vert="horz" lIns="91440" tIns="0" rIns="91440" bIns="45720" rtlCol="0" anchor="t" anchorCtr="0">
            <a:noAutofit/>
          </a:bodyPr>
          <a:lstStyle/>
          <a:p>
            <a:pPr lvl="0">
              <a:spcBef>
                <a:spcPct val="0"/>
              </a:spcBef>
              <a:defRPr/>
            </a:pPr>
            <a:r>
              <a:rPr lang="en-US" sz="3200" cap="all" dirty="0">
                <a:solidFill>
                  <a:schemeClr val="accent6">
                    <a:lumMod val="75000"/>
                  </a:schemeClr>
                </a:solidFill>
                <a:latin typeface="+mj-lt"/>
              </a:rPr>
              <a:t>Personal protective equipment</a:t>
            </a:r>
          </a:p>
        </p:txBody>
      </p:sp>
      <p:sp>
        <p:nvSpPr>
          <p:cNvPr id="16" name="Content Placeholder 64"/>
          <p:cNvSpPr txBox="1">
            <a:spLocks/>
          </p:cNvSpPr>
          <p:nvPr/>
        </p:nvSpPr>
        <p:spPr>
          <a:xfrm>
            <a:off x="557880" y="1598252"/>
            <a:ext cx="5164598" cy="4902452"/>
          </a:xfrm>
          <a:prstGeom prst="rect">
            <a:avLst/>
          </a:prstGeom>
        </p:spPr>
        <p:txBody>
          <a:bodyPr vert="horz" lIns="0" tIns="0" rIns="0" bIns="0" rtlCol="0">
            <a:noAutofit/>
          </a:bodyPr>
          <a:lstStyle/>
          <a:p>
            <a:pPr>
              <a:spcAft>
                <a:spcPts val="300"/>
              </a:spcAft>
            </a:pPr>
            <a:r>
              <a:rPr lang="en-AU" sz="2000" dirty="0"/>
              <a:t>Includes:</a:t>
            </a:r>
          </a:p>
          <a:p>
            <a:pPr marL="324000" indent="-324000">
              <a:spcAft>
                <a:spcPts val="300"/>
              </a:spcAft>
              <a:buFont typeface="Arial"/>
              <a:buChar char="•"/>
            </a:pPr>
            <a:r>
              <a:rPr lang="en-AU" sz="2000" dirty="0"/>
              <a:t>Gloves</a:t>
            </a:r>
          </a:p>
          <a:p>
            <a:pPr marL="324000" indent="-324000">
              <a:spcAft>
                <a:spcPts val="300"/>
              </a:spcAft>
              <a:buFont typeface="Arial"/>
              <a:buChar char="•"/>
            </a:pPr>
            <a:r>
              <a:rPr lang="en-AU" sz="2000" dirty="0"/>
              <a:t>Masks / face shields</a:t>
            </a:r>
          </a:p>
          <a:p>
            <a:pPr marL="324000" indent="-324000">
              <a:spcAft>
                <a:spcPts val="300"/>
              </a:spcAft>
              <a:buFont typeface="Arial"/>
              <a:buChar char="•"/>
            </a:pPr>
            <a:r>
              <a:rPr lang="en-AU" sz="2000" dirty="0"/>
              <a:t>Protective eyewear</a:t>
            </a:r>
          </a:p>
          <a:p>
            <a:pPr marL="324000" indent="-324000">
              <a:spcAft>
                <a:spcPts val="300"/>
              </a:spcAft>
              <a:buFont typeface="Arial"/>
              <a:buChar char="•"/>
            </a:pPr>
            <a:r>
              <a:rPr lang="en-AU" sz="2000" dirty="0"/>
              <a:t>Aprons</a:t>
            </a:r>
          </a:p>
          <a:p>
            <a:pPr marL="324000" indent="-324000">
              <a:spcAft>
                <a:spcPts val="1200"/>
              </a:spcAft>
              <a:buFont typeface="Arial"/>
              <a:buChar char="•"/>
            </a:pPr>
            <a:r>
              <a:rPr lang="en-AU" sz="2000" dirty="0"/>
              <a:t>Gowns</a:t>
            </a:r>
            <a:endParaRPr lang="en-AU" sz="2000" dirty="0">
              <a:solidFill>
                <a:srgbClr val="770E77"/>
              </a:solidFill>
            </a:endParaRPr>
          </a:p>
        </p:txBody>
      </p:sp>
      <p:pic>
        <p:nvPicPr>
          <p:cNvPr id="12" name="Picture 11" descr="Man Blue Glove.jpg"/>
          <p:cNvPicPr>
            <a:picLocks noChangeAspect="1"/>
          </p:cNvPicPr>
          <p:nvPr/>
        </p:nvPicPr>
        <p:blipFill>
          <a:blip r:embed="rId3"/>
          <a:srcRect l="11421" r="13531"/>
          <a:stretch>
            <a:fillRect/>
          </a:stretch>
        </p:blipFill>
        <p:spPr>
          <a:xfrm>
            <a:off x="5790076" y="1949569"/>
            <a:ext cx="2629381" cy="2620073"/>
          </a:xfrm>
          <a:prstGeom prst="rect">
            <a:avLst/>
          </a:prstGeom>
          <a:ln w="19050" cap="flat" cmpd="sng" algn="ctr">
            <a:solidFill>
              <a:srgbClr val="770E77"/>
            </a:solidFill>
            <a:prstDash val="solid"/>
            <a:round/>
            <a:headEnd type="none" w="med" len="med"/>
            <a:tailEnd type="none" w="med" len="med"/>
          </a:ln>
        </p:spPr>
      </p:pic>
      <p:sp>
        <p:nvSpPr>
          <p:cNvPr id="13" name="Content Placeholder 64"/>
          <p:cNvSpPr txBox="1">
            <a:spLocks/>
          </p:cNvSpPr>
          <p:nvPr/>
        </p:nvSpPr>
        <p:spPr>
          <a:xfrm>
            <a:off x="557880" y="3840108"/>
            <a:ext cx="5164598" cy="2839280"/>
          </a:xfrm>
          <a:prstGeom prst="rect">
            <a:avLst/>
          </a:prstGeom>
        </p:spPr>
        <p:txBody>
          <a:bodyPr vert="horz" lIns="0" tIns="0" rIns="0" bIns="0" rtlCol="0">
            <a:noAutofit/>
          </a:bodyPr>
          <a:lstStyle/>
          <a:p>
            <a:r>
              <a:rPr lang="en-AU" sz="2000" dirty="0"/>
              <a:t>Use</a:t>
            </a:r>
          </a:p>
          <a:p>
            <a:pPr marL="324000" indent="-324000">
              <a:spcAft>
                <a:spcPts val="300"/>
              </a:spcAft>
              <a:buFont typeface="Arial"/>
              <a:buChar char="•"/>
            </a:pPr>
            <a:r>
              <a:rPr lang="en-AU" sz="2000" dirty="0"/>
              <a:t>Apply before resident contact</a:t>
            </a:r>
          </a:p>
          <a:p>
            <a:pPr marL="324000" indent="-324000">
              <a:spcAft>
                <a:spcPts val="300"/>
              </a:spcAft>
              <a:buFont typeface="Arial"/>
              <a:buChar char="•"/>
            </a:pPr>
            <a:r>
              <a:rPr lang="en-AU" sz="2000" dirty="0"/>
              <a:t>Apply &amp; remove carefully so as not to spread contamination</a:t>
            </a:r>
          </a:p>
          <a:p>
            <a:pPr marL="324000" indent="-324000">
              <a:spcAft>
                <a:spcPts val="300"/>
              </a:spcAft>
              <a:buFont typeface="Arial"/>
              <a:buChar char="•"/>
            </a:pPr>
            <a:r>
              <a:rPr lang="en-AU" sz="2000" dirty="0"/>
              <a:t>Remove &amp; discard in appropriate skips</a:t>
            </a:r>
          </a:p>
          <a:p>
            <a:pPr marL="324000" indent="-324000">
              <a:spcAft>
                <a:spcPts val="600"/>
              </a:spcAft>
              <a:buFont typeface="Arial"/>
              <a:buChar char="•"/>
            </a:pPr>
            <a:r>
              <a:rPr lang="en-AU" sz="2000" dirty="0"/>
              <a:t>Immediately perform hand hygiene </a:t>
            </a:r>
            <a:endParaRPr lang="en-AU" sz="2000" dirty="0">
              <a:solidFill>
                <a:srgbClr val="770E7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371480" y="606124"/>
            <a:ext cx="6485407" cy="954000"/>
          </a:xfrm>
          <a:prstGeom prst="rect">
            <a:avLst/>
          </a:prstGeom>
        </p:spPr>
        <p:txBody>
          <a:bodyPr vert="horz" lIns="91440" tIns="0" rIns="91440" bIns="45720" rtlCol="0" anchor="t" anchorCtr="0">
            <a:noAutofit/>
          </a:bodyPr>
          <a:lstStyle/>
          <a:p>
            <a:pPr lvl="0">
              <a:spcBef>
                <a:spcPct val="0"/>
              </a:spcBef>
              <a:defRPr/>
            </a:pPr>
            <a:r>
              <a:rPr lang="en-US" sz="3200" cap="all" dirty="0">
                <a:solidFill>
                  <a:schemeClr val="accent6">
                    <a:lumMod val="75000"/>
                  </a:schemeClr>
                </a:solidFill>
                <a:latin typeface="+mj-lt"/>
              </a:rPr>
              <a:t>Equipment &amp; linen</a:t>
            </a:r>
          </a:p>
        </p:txBody>
      </p:sp>
      <p:sp>
        <p:nvSpPr>
          <p:cNvPr id="10" name="Content Placeholder 64"/>
          <p:cNvSpPr txBox="1">
            <a:spLocks/>
          </p:cNvSpPr>
          <p:nvPr/>
        </p:nvSpPr>
        <p:spPr>
          <a:xfrm>
            <a:off x="514791" y="2089619"/>
            <a:ext cx="5368217" cy="4427434"/>
          </a:xfrm>
          <a:prstGeom prst="rect">
            <a:avLst/>
          </a:prstGeom>
        </p:spPr>
        <p:txBody>
          <a:bodyPr vert="horz" lIns="0" tIns="0" rIns="0" bIns="0" numCol="1" rtlCol="0">
            <a:noAutofit/>
          </a:bodyPr>
          <a:lstStyle/>
          <a:p>
            <a:pPr marL="324000" indent="-324000">
              <a:spcAft>
                <a:spcPts val="600"/>
              </a:spcAft>
              <a:buFont typeface="Arial"/>
              <a:buChar char="•"/>
            </a:pPr>
            <a:r>
              <a:rPr lang="en-AU" sz="2000" dirty="0"/>
              <a:t>Ensure re-usable equipment is appropriately cleaned &amp; reprocessed BEFORE use for another resident</a:t>
            </a:r>
          </a:p>
          <a:p>
            <a:pPr marL="324000" indent="-324000">
              <a:spcAft>
                <a:spcPts val="600"/>
              </a:spcAft>
              <a:buFont typeface="Arial"/>
              <a:buChar char="•"/>
            </a:pPr>
            <a:r>
              <a:rPr lang="en-AU" sz="2000" dirty="0"/>
              <a:t>Discard single-use items properly</a:t>
            </a:r>
          </a:p>
          <a:p>
            <a:pPr marL="324000" indent="-324000">
              <a:spcAft>
                <a:spcPts val="600"/>
              </a:spcAft>
              <a:buFont typeface="Arial"/>
              <a:buChar char="•"/>
            </a:pPr>
            <a:r>
              <a:rPr lang="en-AU" sz="2000" dirty="0"/>
              <a:t>Place linen that’s wet or heavily soiled with body fluids in impermeable bag &amp; tie securely</a:t>
            </a:r>
          </a:p>
          <a:p>
            <a:pPr marL="324000" indent="-324000">
              <a:spcAft>
                <a:spcPts val="600"/>
              </a:spcAft>
              <a:buFont typeface="Arial"/>
              <a:buChar char="•"/>
            </a:pPr>
            <a:r>
              <a:rPr lang="en-AU" sz="2000" dirty="0"/>
              <a:t>Do not rinse or sort linen in resident care areas</a:t>
            </a:r>
          </a:p>
          <a:p>
            <a:pPr marL="324000" indent="-324000">
              <a:spcAft>
                <a:spcPts val="600"/>
              </a:spcAft>
              <a:buFont typeface="Arial"/>
              <a:buChar char="•"/>
            </a:pPr>
            <a:r>
              <a:rPr lang="en-AU" sz="2000" dirty="0"/>
              <a:t>Tie off all linen bags securely when 2/3 – 3/4 full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8"/>
          <p:cNvSpPr txBox="1">
            <a:spLocks/>
          </p:cNvSpPr>
          <p:nvPr/>
        </p:nvSpPr>
        <p:spPr>
          <a:xfrm>
            <a:off x="316396" y="545576"/>
            <a:ext cx="6595576"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Handling waste</a:t>
            </a:r>
          </a:p>
        </p:txBody>
      </p:sp>
      <p:sp>
        <p:nvSpPr>
          <p:cNvPr id="9" name="Content Placeholder 64"/>
          <p:cNvSpPr txBox="1">
            <a:spLocks/>
          </p:cNvSpPr>
          <p:nvPr/>
        </p:nvSpPr>
        <p:spPr>
          <a:xfrm>
            <a:off x="720379" y="1499576"/>
            <a:ext cx="5787609" cy="4506487"/>
          </a:xfrm>
          <a:prstGeom prst="rect">
            <a:avLst/>
          </a:prstGeom>
        </p:spPr>
        <p:txBody>
          <a:bodyPr vert="horz" lIns="0" tIns="0" rIns="0" bIns="0" rtlCol="0">
            <a:noAutofit/>
          </a:bodyPr>
          <a:lstStyle/>
          <a:p>
            <a:pPr>
              <a:spcAft>
                <a:spcPts val="900"/>
              </a:spcAft>
            </a:pPr>
            <a:r>
              <a:rPr lang="en-AU" sz="2100" dirty="0"/>
              <a:t>Waste should be segregated at point of generation into:</a:t>
            </a:r>
          </a:p>
          <a:p>
            <a:pPr marL="324000" indent="-324000">
              <a:spcAft>
                <a:spcPts val="900"/>
              </a:spcAft>
              <a:buFont typeface="+mj-lt"/>
              <a:buAutoNum type="arabicPeriod"/>
            </a:pPr>
            <a:r>
              <a:rPr lang="en-AU" sz="2100" dirty="0"/>
              <a:t>General incl. recyclable</a:t>
            </a:r>
          </a:p>
          <a:p>
            <a:pPr marL="324000" indent="-324000">
              <a:spcAft>
                <a:spcPts val="600"/>
              </a:spcAft>
              <a:buFont typeface="+mj-lt"/>
              <a:buAutoNum type="arabicPeriod"/>
            </a:pPr>
            <a:r>
              <a:rPr lang="en-AU" sz="2100" dirty="0"/>
              <a:t>Clinical (medical)</a:t>
            </a:r>
          </a:p>
          <a:p>
            <a:pPr marL="648000" indent="-324000">
              <a:spcAft>
                <a:spcPts val="600"/>
              </a:spcAft>
              <a:buFont typeface="Arial"/>
              <a:buChar char="•"/>
            </a:pPr>
            <a:r>
              <a:rPr lang="en-AU" sz="2100" dirty="0"/>
              <a:t>Any used sharp object</a:t>
            </a:r>
          </a:p>
          <a:p>
            <a:pPr marL="648000" indent="-324000">
              <a:spcAft>
                <a:spcPts val="600"/>
              </a:spcAft>
              <a:buFont typeface="Arial"/>
              <a:buChar char="•"/>
            </a:pPr>
            <a:r>
              <a:rPr lang="en-AU" sz="2100" dirty="0"/>
              <a:t>Visibly blood stained</a:t>
            </a:r>
          </a:p>
          <a:p>
            <a:pPr marL="648000" indent="-324000">
              <a:spcAft>
                <a:spcPts val="600"/>
              </a:spcAft>
              <a:buFont typeface="Arial"/>
              <a:buChar char="•"/>
            </a:pPr>
            <a:r>
              <a:rPr lang="en-AU" sz="2100" dirty="0"/>
              <a:t>Containers of body substance</a:t>
            </a:r>
          </a:p>
          <a:p>
            <a:pPr marL="648000" indent="-324000">
              <a:spcAft>
                <a:spcPts val="600"/>
              </a:spcAft>
              <a:buFont typeface="Arial"/>
              <a:buChar char="•"/>
            </a:pPr>
            <a:r>
              <a:rPr lang="en-AU" sz="2100" dirty="0"/>
              <a:t>Human tissue / lab specimens</a:t>
            </a:r>
          </a:p>
          <a:p>
            <a:pPr marL="648000" indent="-324000">
              <a:spcAft>
                <a:spcPts val="900"/>
              </a:spcAft>
              <a:buFont typeface="Arial"/>
              <a:buChar char="•"/>
            </a:pPr>
            <a:r>
              <a:rPr lang="en-AU" sz="2100" dirty="0"/>
              <a:t>Any other material classified by Infection Control or OH&amp;S at your facility</a:t>
            </a:r>
          </a:p>
          <a:p>
            <a:pPr marL="324000" indent="-324000">
              <a:spcAft>
                <a:spcPts val="600"/>
              </a:spcAft>
            </a:pPr>
            <a:r>
              <a:rPr lang="en-AU" sz="2100" dirty="0"/>
              <a:t>3.	</a:t>
            </a:r>
            <a:r>
              <a:rPr lang="en-AU" sz="2100" dirty="0" err="1"/>
              <a:t>Cytotoxic</a:t>
            </a:r>
            <a:endParaRPr lang="en-AU"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8"/>
          <p:cNvSpPr txBox="1">
            <a:spLocks/>
          </p:cNvSpPr>
          <p:nvPr/>
        </p:nvSpPr>
        <p:spPr>
          <a:xfrm>
            <a:off x="242370" y="593615"/>
            <a:ext cx="6738795"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Sharps Handling</a:t>
            </a:r>
          </a:p>
        </p:txBody>
      </p:sp>
      <p:sp>
        <p:nvSpPr>
          <p:cNvPr id="9" name="Content Placeholder 64"/>
          <p:cNvSpPr txBox="1">
            <a:spLocks/>
          </p:cNvSpPr>
          <p:nvPr/>
        </p:nvSpPr>
        <p:spPr>
          <a:xfrm>
            <a:off x="536822" y="2103589"/>
            <a:ext cx="4639905" cy="3192697"/>
          </a:xfrm>
          <a:prstGeom prst="rect">
            <a:avLst/>
          </a:prstGeom>
        </p:spPr>
        <p:txBody>
          <a:bodyPr vert="horz" lIns="0" tIns="0" rIns="0" bIns="0" rtlCol="0">
            <a:noAutofit/>
          </a:bodyPr>
          <a:lstStyle/>
          <a:p>
            <a:pPr marL="324000" indent="-324000">
              <a:spcAft>
                <a:spcPts val="900"/>
              </a:spcAft>
              <a:buFont typeface="Arial"/>
              <a:buChar char="•"/>
            </a:pPr>
            <a:r>
              <a:rPr lang="en-AU" sz="2100" dirty="0"/>
              <a:t>Dispose in sharps bin at point of use</a:t>
            </a:r>
          </a:p>
          <a:p>
            <a:pPr marL="324000" indent="-324000">
              <a:spcAft>
                <a:spcPts val="900"/>
              </a:spcAft>
              <a:buFont typeface="Arial"/>
              <a:buChar char="•"/>
            </a:pPr>
            <a:r>
              <a:rPr lang="en-AU" sz="2100" dirty="0"/>
              <a:t>Never pass by hand to another person</a:t>
            </a:r>
          </a:p>
          <a:p>
            <a:pPr marL="324000" indent="-324000">
              <a:spcAft>
                <a:spcPts val="900"/>
              </a:spcAft>
              <a:buFont typeface="Arial"/>
              <a:buChar char="•"/>
            </a:pPr>
            <a:r>
              <a:rPr lang="en-AU" sz="2100" dirty="0"/>
              <a:t>Do not re-cap needles or other sharps</a:t>
            </a:r>
          </a:p>
          <a:p>
            <a:pPr marL="324000" indent="-324000">
              <a:spcAft>
                <a:spcPts val="900"/>
              </a:spcAft>
              <a:buFont typeface="Arial"/>
              <a:buChar char="•"/>
            </a:pPr>
            <a:r>
              <a:rPr lang="en-AU" sz="2100" dirty="0"/>
              <a:t>Never bend or break needles</a:t>
            </a:r>
          </a:p>
          <a:p>
            <a:pPr marL="324000" indent="-324000">
              <a:spcAft>
                <a:spcPts val="900"/>
              </a:spcAft>
              <a:buFont typeface="Arial"/>
              <a:buChar char="•"/>
            </a:pPr>
            <a:r>
              <a:rPr lang="en-AU" sz="2100" dirty="0"/>
              <a:t>Dispose of needles &amp; syringes as one unit </a:t>
            </a:r>
          </a:p>
        </p:txBody>
      </p:sp>
      <p:pic>
        <p:nvPicPr>
          <p:cNvPr id="11" name="Picture 10" descr="Carer Stretching Womans Arm.jpg"/>
          <p:cNvPicPr>
            <a:picLocks noChangeAspect="1"/>
          </p:cNvPicPr>
          <p:nvPr/>
        </p:nvPicPr>
        <p:blipFill>
          <a:blip r:embed="rId3"/>
          <a:srcRect r="34137"/>
          <a:stretch>
            <a:fillRect/>
          </a:stretch>
        </p:blipFill>
        <p:spPr>
          <a:xfrm>
            <a:off x="6600023" y="2188771"/>
            <a:ext cx="2111266" cy="2133267"/>
          </a:xfrm>
          <a:prstGeom prst="rect">
            <a:avLst/>
          </a:prstGeom>
          <a:ln w="19050" cap="flat" cmpd="sng" algn="ctr">
            <a:solidFill>
              <a:srgbClr val="770E77"/>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2476</Words>
  <Application>Microsoft Office PowerPoint</Application>
  <PresentationFormat>Widescreen</PresentationFormat>
  <Paragraphs>203</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Lucida Grande</vt:lpstr>
      <vt:lpstr>Arial</vt:lpstr>
      <vt:lpstr>Calibri</vt:lpstr>
      <vt:lpstr>Calibri Light</vt:lpstr>
      <vt:lpstr>1_Office Theme</vt:lpstr>
      <vt:lpstr>Module 11 Infection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CFA CONFERENCE</dc:title>
  <dc:creator>Ahmed, Mehnaaz</dc:creator>
  <cp:lastModifiedBy>Jesse</cp:lastModifiedBy>
  <cp:revision>33</cp:revision>
  <dcterms:created xsi:type="dcterms:W3CDTF">2020-10-07T10:30:54Z</dcterms:created>
  <dcterms:modified xsi:type="dcterms:W3CDTF">2020-10-23T03:47:57Z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8bc842-2070-4ed0-9e20-472452689642_Enabled">
    <vt:lpwstr>True</vt:lpwstr>
  </property>
  <property fmtid="{D5CDD505-2E9C-101B-9397-08002B2CF9AE}" pid="3" name="MSIP_Label_918bc842-2070-4ed0-9e20-472452689642_SiteId">
    <vt:lpwstr>fee2180b-69b6-4afe-9f14-ccd70bd4c737</vt:lpwstr>
  </property>
  <property fmtid="{D5CDD505-2E9C-101B-9397-08002B2CF9AE}" pid="4" name="MSIP_Label_918bc842-2070-4ed0-9e20-472452689642_Owner">
    <vt:lpwstr>mehnaaz.ahmed@kcc.com</vt:lpwstr>
  </property>
  <property fmtid="{D5CDD505-2E9C-101B-9397-08002B2CF9AE}" pid="5" name="MSIP_Label_918bc842-2070-4ed0-9e20-472452689642_SetDate">
    <vt:lpwstr>2020-10-07T12:42:03.2266676Z</vt:lpwstr>
  </property>
  <property fmtid="{D5CDD505-2E9C-101B-9397-08002B2CF9AE}" pid="6" name="MSIP_Label_918bc842-2070-4ed0-9e20-472452689642_Name">
    <vt:lpwstr>K-C Confidential</vt:lpwstr>
  </property>
  <property fmtid="{D5CDD505-2E9C-101B-9397-08002B2CF9AE}" pid="7" name="MSIP_Label_918bc842-2070-4ed0-9e20-472452689642_Application">
    <vt:lpwstr>Microsoft Azure Information Protection</vt:lpwstr>
  </property>
  <property fmtid="{D5CDD505-2E9C-101B-9397-08002B2CF9AE}" pid="8" name="MSIP_Label_918bc842-2070-4ed0-9e20-472452689642_ActionId">
    <vt:lpwstr>dcf14baf-b9ab-4565-b6c6-ed9cc0a7acd3</vt:lpwstr>
  </property>
  <property fmtid="{D5CDD505-2E9C-101B-9397-08002B2CF9AE}" pid="9" name="MSIP_Label_918bc842-2070-4ed0-9e20-472452689642_Extended_MSFT_Method">
    <vt:lpwstr>Manual</vt:lpwstr>
  </property>
  <property fmtid="{D5CDD505-2E9C-101B-9397-08002B2CF9AE}" pid="10" name="MSIP_Label_aa870e45-89d0-4bce-999c-ea35897869a9_Enabled">
    <vt:lpwstr>True</vt:lpwstr>
  </property>
  <property fmtid="{D5CDD505-2E9C-101B-9397-08002B2CF9AE}" pid="11" name="MSIP_Label_aa870e45-89d0-4bce-999c-ea35897869a9_SiteId">
    <vt:lpwstr>fee2180b-69b6-4afe-9f14-ccd70bd4c737</vt:lpwstr>
  </property>
  <property fmtid="{D5CDD505-2E9C-101B-9397-08002B2CF9AE}" pid="12" name="MSIP_Label_aa870e45-89d0-4bce-999c-ea35897869a9_Owner">
    <vt:lpwstr>mehnaaz.ahmed@kcc.com</vt:lpwstr>
  </property>
  <property fmtid="{D5CDD505-2E9C-101B-9397-08002B2CF9AE}" pid="13" name="MSIP_Label_aa870e45-89d0-4bce-999c-ea35897869a9_SetDate">
    <vt:lpwstr>2020-10-07T12:42:03.2266676Z</vt:lpwstr>
  </property>
  <property fmtid="{D5CDD505-2E9C-101B-9397-08002B2CF9AE}" pid="14" name="MSIP_Label_aa870e45-89d0-4bce-999c-ea35897869a9_Name">
    <vt:lpwstr>Without Content Marking</vt:lpwstr>
  </property>
  <property fmtid="{D5CDD505-2E9C-101B-9397-08002B2CF9AE}" pid="15" name="MSIP_Label_aa870e45-89d0-4bce-999c-ea35897869a9_Application">
    <vt:lpwstr>Microsoft Azure Information Protection</vt:lpwstr>
  </property>
  <property fmtid="{D5CDD505-2E9C-101B-9397-08002B2CF9AE}" pid="16" name="MSIP_Label_aa870e45-89d0-4bce-999c-ea35897869a9_ActionId">
    <vt:lpwstr>dcf14baf-b9ab-4565-b6c6-ed9cc0a7acd3</vt:lpwstr>
  </property>
  <property fmtid="{D5CDD505-2E9C-101B-9397-08002B2CF9AE}" pid="17" name="MSIP_Label_aa870e45-89d0-4bce-999c-ea35897869a9_Parent">
    <vt:lpwstr>918bc842-2070-4ed0-9e20-472452689642</vt:lpwstr>
  </property>
  <property fmtid="{D5CDD505-2E9C-101B-9397-08002B2CF9AE}" pid="18" name="MSIP_Label_aa870e45-89d0-4bce-999c-ea35897869a9_Extended_MSFT_Method">
    <vt:lpwstr>Manual</vt:lpwstr>
  </property>
  <property fmtid="{D5CDD505-2E9C-101B-9397-08002B2CF9AE}" pid="19" name="KCAutoClass">
    <vt:lpwstr>K-C Confidential Without Content Marking</vt:lpwstr>
  </property>
</Properties>
</file>